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0" r:id="rId3"/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5143500" cx="9144000"/>
  <p:notesSz cx="6858000" cy="9144000"/>
  <p:embeddedFontLst>
    <p:embeddedFont>
      <p:font typeface="Roboto"/>
      <p:regular r:id="rId67"/>
      <p:bold r:id="rId68"/>
      <p:italic r:id="rId69"/>
      <p:boldItalic r:id="rId70"/>
    </p:embeddedFont>
    <p:embeddedFont>
      <p:font typeface="Roboto Condensed"/>
      <p:regular r:id="rId71"/>
      <p:bold r:id="rId72"/>
      <p:italic r:id="rId73"/>
      <p:boldItalic r:id="rId74"/>
    </p:embeddedFont>
    <p:embeddedFont>
      <p:font typeface="Open Sans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Condensed-italic.fntdata"/><Relationship Id="rId72" Type="http://schemas.openxmlformats.org/officeDocument/2006/relationships/font" Target="fonts/RobotoCondensed-bold.fntdata"/><Relationship Id="rId31" Type="http://schemas.openxmlformats.org/officeDocument/2006/relationships/slide" Target="slides/slide26.xml"/><Relationship Id="rId75" Type="http://schemas.openxmlformats.org/officeDocument/2006/relationships/font" Target="fonts/OpenSans-regular.fntdata"/><Relationship Id="rId30" Type="http://schemas.openxmlformats.org/officeDocument/2006/relationships/slide" Target="slides/slide25.xml"/><Relationship Id="rId74" Type="http://schemas.openxmlformats.org/officeDocument/2006/relationships/font" Target="fonts/RobotoCondensed-boldItalic.fntdata"/><Relationship Id="rId33" Type="http://schemas.openxmlformats.org/officeDocument/2006/relationships/slide" Target="slides/slide28.xml"/><Relationship Id="rId77" Type="http://schemas.openxmlformats.org/officeDocument/2006/relationships/font" Target="fonts/OpenSans-italic.fntdata"/><Relationship Id="rId32" Type="http://schemas.openxmlformats.org/officeDocument/2006/relationships/slide" Target="slides/slide27.xml"/><Relationship Id="rId76" Type="http://schemas.openxmlformats.org/officeDocument/2006/relationships/font" Target="fonts/OpenSans-bold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schemas.openxmlformats.org/officeDocument/2006/relationships/font" Target="fonts/OpenSans-boldItalic.fntdata"/><Relationship Id="rId71" Type="http://schemas.openxmlformats.org/officeDocument/2006/relationships/font" Target="fonts/RobotoCondensed-regular.fntdata"/><Relationship Id="rId70" Type="http://schemas.openxmlformats.org/officeDocument/2006/relationships/font" Target="fonts/Roboto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Roboto-bold.fntdata"/><Relationship Id="rId23" Type="http://schemas.openxmlformats.org/officeDocument/2006/relationships/slide" Target="slides/slide18.xml"/><Relationship Id="rId67" Type="http://schemas.openxmlformats.org/officeDocument/2006/relationships/font" Target="fonts/Roboto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0841fb36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0841fb36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0841fb36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0841fb36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0841fb36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0841fb36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0841fb36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0841fb36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0841fb36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0841fb36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0841fb36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0841fb36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0841fb36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0841fb36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0841fb36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0841fb36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0841fb36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0841fb36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0841fb36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0841fb36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0841fb36b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0841fb36b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0841fb36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0841fb36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0841fb36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0841fb36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0841fb36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0841fb36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0841fb36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0841fb36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0841fb36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0841fb36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0841fb36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50841fb36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0841fb36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0841fb36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0841fb36b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50841fb36b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0841fb36b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0841fb36b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0841fb36b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50841fb36b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0841fb36b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0841fb36b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0841fb36b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0841fb36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0841fb36b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0841fb36b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50841fb36b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50841fb36b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0841fb36b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0841fb36b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50841fb36b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50841fb36b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50841fb36b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50841fb36b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1" i="0" sz="1100" u="none" cap="none" strike="noStrik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0841fb36b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g50841fb36b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1" i="0" sz="1100" u="none" cap="none" strike="noStrik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50841fb36b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g50841fb36b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1" i="0" sz="1100" u="none" cap="none" strike="noStrik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50841fb36b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g50841fb36b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1" i="0" sz="1100" u="none" cap="none" strike="noStrike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50841fb36b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g50841fb36b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1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0841fb36b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0841fb36b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50841fb36b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50841fb36b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0841fb36b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50841fb36b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50841fb36b_0_1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50841fb36b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50841fb36b_0_1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0" name="Google Shape;990;g50841fb36b_0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1" i="0" sz="1100" u="none" cap="none" strike="noStrike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50841fb36b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9" name="Google Shape;999;g50841fb36b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1" i="0" sz="1100" u="none" cap="none" strike="noStrike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50841fb36b_0_1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50841fb36b_0_1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50841fb36b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50841fb36b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4f9c7cd67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4f9c7cd67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4f9c7cd67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4f9c7cd67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4f9c7cd67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4f9c7cd67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0841fb36b_0_1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0841fb36b_0_1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4f9c7cd67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4f9c7cd67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4f9c7cd67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4f9c7cd67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4f9c7cd67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4f9c7cd67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4f9c7cd67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4f9c7cd67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4f9c7cd67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4f9c7cd67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4f9c7cd67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4f9c7cd67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50841fb36b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50841fb36b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4f9c7cd67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4f9c7cd67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4f9c7cd67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4f9c7cd67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0841fb36b_0_1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50841fb36b_0_1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0841fb36b_0_1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0841fb36b_0_1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0841fb36b_0_1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50841fb36b_0_1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f9c7cd67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4f9c7cd67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0841fb36b_0_1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0841fb36b_0_1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0841fb36b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0841fb36b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0841fb36b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0841fb36b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x">
  <p:cSld name="tx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621862" y="177366"/>
            <a:ext cx="7935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2" type="body"/>
          </p:nvPr>
        </p:nvSpPr>
        <p:spPr>
          <a:xfrm>
            <a:off x="622301" y="892969"/>
            <a:ext cx="79344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1867" y="578332"/>
            <a:ext cx="7934700" cy="2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x 1">
  <p:cSld name="tx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621862" y="177363"/>
            <a:ext cx="7935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622301" y="892968"/>
            <a:ext cx="79344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1866" y="578331"/>
            <a:ext cx="7934700" cy="2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x_2">
  <p:cSld name="tx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621862" y="177363"/>
            <a:ext cx="7935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6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2" type="body"/>
          </p:nvPr>
        </p:nvSpPr>
        <p:spPr>
          <a:xfrm>
            <a:off x="622300" y="892969"/>
            <a:ext cx="79344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2" name="Google Shape;6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1862" y="578329"/>
            <a:ext cx="7934764" cy="262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/>
          <p:nvPr/>
        </p:nvSpPr>
        <p:spPr>
          <a:xfrm>
            <a:off x="75" y="4636400"/>
            <a:ext cx="9144000" cy="5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17"/>
          <p:cNvGrpSpPr/>
          <p:nvPr/>
        </p:nvGrpSpPr>
        <p:grpSpPr>
          <a:xfrm>
            <a:off x="25" y="5085300"/>
            <a:ext cx="9143938" cy="58202"/>
            <a:chOff x="-12" y="5085300"/>
            <a:chExt cx="9143938" cy="58202"/>
          </a:xfrm>
        </p:grpSpPr>
        <p:sp>
          <p:nvSpPr>
            <p:cNvPr id="66" name="Google Shape;66;p17"/>
            <p:cNvSpPr/>
            <p:nvPr/>
          </p:nvSpPr>
          <p:spPr>
            <a:xfrm>
              <a:off x="-12" y="5085301"/>
              <a:ext cx="1396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7"/>
            <p:cNvSpPr/>
            <p:nvPr/>
          </p:nvSpPr>
          <p:spPr>
            <a:xfrm>
              <a:off x="1392829" y="5085301"/>
              <a:ext cx="1719300" cy="58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7"/>
            <p:cNvSpPr/>
            <p:nvPr/>
          </p:nvSpPr>
          <p:spPr>
            <a:xfrm>
              <a:off x="3112138" y="5085302"/>
              <a:ext cx="2412000" cy="58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7"/>
            <p:cNvSpPr/>
            <p:nvPr/>
          </p:nvSpPr>
          <p:spPr>
            <a:xfrm>
              <a:off x="5523825" y="5085300"/>
              <a:ext cx="3620100" cy="5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17"/>
          <p:cNvGrpSpPr/>
          <p:nvPr/>
        </p:nvGrpSpPr>
        <p:grpSpPr>
          <a:xfrm>
            <a:off x="667984" y="464739"/>
            <a:ext cx="977316" cy="343491"/>
            <a:chOff x="5389563" y="6130926"/>
            <a:chExt cx="868725" cy="305325"/>
          </a:xfrm>
        </p:grpSpPr>
        <p:sp>
          <p:nvSpPr>
            <p:cNvPr id="71" name="Google Shape;71;p17"/>
            <p:cNvSpPr/>
            <p:nvPr/>
          </p:nvSpPr>
          <p:spPr>
            <a:xfrm>
              <a:off x="6132513" y="6203951"/>
              <a:ext cx="125775" cy="144300"/>
            </a:xfrm>
            <a:custGeom>
              <a:rect b="b" l="l" r="r" t="t"/>
              <a:pathLst>
                <a:path extrusionOk="0" h="148" w="129">
                  <a:moveTo>
                    <a:pt x="113" y="137"/>
                  </a:moveTo>
                  <a:cubicBezTo>
                    <a:pt x="110" y="139"/>
                    <a:pt x="106" y="141"/>
                    <a:pt x="103" y="142"/>
                  </a:cubicBezTo>
                  <a:cubicBezTo>
                    <a:pt x="93" y="147"/>
                    <a:pt x="82" y="148"/>
                    <a:pt x="73" y="148"/>
                  </a:cubicBezTo>
                  <a:cubicBezTo>
                    <a:pt x="63" y="148"/>
                    <a:pt x="47" y="148"/>
                    <a:pt x="32" y="136"/>
                  </a:cubicBezTo>
                  <a:cubicBezTo>
                    <a:pt x="10" y="121"/>
                    <a:pt x="0" y="94"/>
                    <a:pt x="0" y="71"/>
                  </a:cubicBezTo>
                  <a:cubicBezTo>
                    <a:pt x="0" y="23"/>
                    <a:pt x="39" y="0"/>
                    <a:pt x="71" y="0"/>
                  </a:cubicBezTo>
                  <a:cubicBezTo>
                    <a:pt x="82" y="0"/>
                    <a:pt x="94" y="2"/>
                    <a:pt x="103" y="8"/>
                  </a:cubicBezTo>
                  <a:cubicBezTo>
                    <a:pt x="118" y="19"/>
                    <a:pt x="122" y="32"/>
                    <a:pt x="124" y="39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36" y="109"/>
                    <a:pt x="62" y="132"/>
                    <a:pt x="92" y="132"/>
                  </a:cubicBezTo>
                  <a:cubicBezTo>
                    <a:pt x="107" y="132"/>
                    <a:pt x="119" y="127"/>
                    <a:pt x="129" y="121"/>
                  </a:cubicBezTo>
                  <a:cubicBezTo>
                    <a:pt x="113" y="137"/>
                    <a:pt x="113" y="137"/>
                    <a:pt x="113" y="137"/>
                  </a:cubicBezTo>
                  <a:close/>
                  <a:moveTo>
                    <a:pt x="84" y="45"/>
                  </a:moveTo>
                  <a:cubicBezTo>
                    <a:pt x="90" y="43"/>
                    <a:pt x="93" y="41"/>
                    <a:pt x="93" y="36"/>
                  </a:cubicBezTo>
                  <a:cubicBezTo>
                    <a:pt x="93" y="24"/>
                    <a:pt x="79" y="10"/>
                    <a:pt x="62" y="10"/>
                  </a:cubicBezTo>
                  <a:cubicBezTo>
                    <a:pt x="50" y="10"/>
                    <a:pt x="27" y="19"/>
                    <a:pt x="27" y="53"/>
                  </a:cubicBezTo>
                  <a:cubicBezTo>
                    <a:pt x="27" y="58"/>
                    <a:pt x="27" y="64"/>
                    <a:pt x="28" y="69"/>
                  </a:cubicBezTo>
                  <a:cubicBezTo>
                    <a:pt x="84" y="45"/>
                    <a:pt x="84" y="45"/>
                    <a:pt x="84" y="45"/>
                  </a:cubicBezTo>
                  <a:close/>
                </a:path>
              </a:pathLst>
            </a:custGeom>
            <a:solidFill>
              <a:srgbClr val="D50F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7"/>
            <p:cNvSpPr/>
            <p:nvPr/>
          </p:nvSpPr>
          <p:spPr>
            <a:xfrm>
              <a:off x="6057900" y="6130926"/>
              <a:ext cx="77025" cy="212550"/>
            </a:xfrm>
            <a:custGeom>
              <a:rect b="b" l="l" r="r" t="t"/>
              <a:pathLst>
                <a:path extrusionOk="0" h="218" w="79">
                  <a:moveTo>
                    <a:pt x="68" y="218"/>
                  </a:moveTo>
                  <a:cubicBezTo>
                    <a:pt x="13" y="218"/>
                    <a:pt x="13" y="218"/>
                    <a:pt x="13" y="218"/>
                  </a:cubicBezTo>
                  <a:cubicBezTo>
                    <a:pt x="20" y="208"/>
                    <a:pt x="21" y="207"/>
                    <a:pt x="21" y="201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1" y="127"/>
                    <a:pt x="22" y="93"/>
                    <a:pt x="23" y="60"/>
                  </a:cubicBezTo>
                  <a:cubicBezTo>
                    <a:pt x="23" y="45"/>
                    <a:pt x="24" y="25"/>
                    <a:pt x="25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8" y="5"/>
                    <a:pt x="55" y="7"/>
                    <a:pt x="54" y="18"/>
                  </a:cubicBezTo>
                  <a:cubicBezTo>
                    <a:pt x="51" y="42"/>
                    <a:pt x="51" y="79"/>
                    <a:pt x="51" y="123"/>
                  </a:cubicBezTo>
                  <a:cubicBezTo>
                    <a:pt x="51" y="194"/>
                    <a:pt x="51" y="194"/>
                    <a:pt x="51" y="194"/>
                  </a:cubicBezTo>
                  <a:cubicBezTo>
                    <a:pt x="51" y="207"/>
                    <a:pt x="53" y="208"/>
                    <a:pt x="63" y="209"/>
                  </a:cubicBezTo>
                  <a:cubicBezTo>
                    <a:pt x="69" y="210"/>
                    <a:pt x="74" y="210"/>
                    <a:pt x="79" y="211"/>
                  </a:cubicBezTo>
                  <a:cubicBezTo>
                    <a:pt x="68" y="218"/>
                    <a:pt x="68" y="218"/>
                    <a:pt x="68" y="218"/>
                  </a:cubicBezTo>
                  <a:close/>
                </a:path>
              </a:pathLst>
            </a:custGeom>
            <a:solidFill>
              <a:srgbClr val="0099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7"/>
            <p:cNvSpPr/>
            <p:nvPr/>
          </p:nvSpPr>
          <p:spPr>
            <a:xfrm>
              <a:off x="5913438" y="6207126"/>
              <a:ext cx="150150" cy="229125"/>
            </a:xfrm>
            <a:custGeom>
              <a:rect b="b" l="l" r="r" t="t"/>
              <a:pathLst>
                <a:path extrusionOk="0" h="235" w="154">
                  <a:moveTo>
                    <a:pt x="115" y="11"/>
                  </a:moveTo>
                  <a:cubicBezTo>
                    <a:pt x="123" y="17"/>
                    <a:pt x="137" y="29"/>
                    <a:pt x="137" y="53"/>
                  </a:cubicBezTo>
                  <a:cubicBezTo>
                    <a:pt x="137" y="75"/>
                    <a:pt x="124" y="86"/>
                    <a:pt x="111" y="96"/>
                  </a:cubicBezTo>
                  <a:cubicBezTo>
                    <a:pt x="107" y="100"/>
                    <a:pt x="103" y="105"/>
                    <a:pt x="103" y="112"/>
                  </a:cubicBezTo>
                  <a:cubicBezTo>
                    <a:pt x="103" y="118"/>
                    <a:pt x="107" y="122"/>
                    <a:pt x="111" y="125"/>
                  </a:cubicBezTo>
                  <a:cubicBezTo>
                    <a:pt x="122" y="133"/>
                    <a:pt x="122" y="133"/>
                    <a:pt x="122" y="133"/>
                  </a:cubicBezTo>
                  <a:cubicBezTo>
                    <a:pt x="136" y="145"/>
                    <a:pt x="148" y="155"/>
                    <a:pt x="148" y="177"/>
                  </a:cubicBezTo>
                  <a:cubicBezTo>
                    <a:pt x="148" y="206"/>
                    <a:pt x="120" y="235"/>
                    <a:pt x="67" y="235"/>
                  </a:cubicBezTo>
                  <a:cubicBezTo>
                    <a:pt x="22" y="235"/>
                    <a:pt x="0" y="214"/>
                    <a:pt x="0" y="191"/>
                  </a:cubicBezTo>
                  <a:cubicBezTo>
                    <a:pt x="0" y="180"/>
                    <a:pt x="6" y="164"/>
                    <a:pt x="24" y="153"/>
                  </a:cubicBezTo>
                  <a:cubicBezTo>
                    <a:pt x="43" y="142"/>
                    <a:pt x="69" y="140"/>
                    <a:pt x="83" y="139"/>
                  </a:cubicBezTo>
                  <a:cubicBezTo>
                    <a:pt x="79" y="133"/>
                    <a:pt x="74" y="128"/>
                    <a:pt x="74" y="118"/>
                  </a:cubicBezTo>
                  <a:cubicBezTo>
                    <a:pt x="74" y="113"/>
                    <a:pt x="75" y="110"/>
                    <a:pt x="77" y="106"/>
                  </a:cubicBezTo>
                  <a:cubicBezTo>
                    <a:pt x="73" y="106"/>
                    <a:pt x="70" y="107"/>
                    <a:pt x="67" y="107"/>
                  </a:cubicBezTo>
                  <a:cubicBezTo>
                    <a:pt x="34" y="107"/>
                    <a:pt x="16" y="82"/>
                    <a:pt x="16" y="58"/>
                  </a:cubicBezTo>
                  <a:cubicBezTo>
                    <a:pt x="16" y="44"/>
                    <a:pt x="22" y="28"/>
                    <a:pt x="35" y="17"/>
                  </a:cubicBezTo>
                  <a:cubicBezTo>
                    <a:pt x="53" y="2"/>
                    <a:pt x="74" y="0"/>
                    <a:pt x="91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35" y="11"/>
                    <a:pt x="135" y="11"/>
                    <a:pt x="135" y="11"/>
                  </a:cubicBezTo>
                  <a:cubicBezTo>
                    <a:pt x="115" y="11"/>
                    <a:pt x="115" y="11"/>
                    <a:pt x="115" y="11"/>
                  </a:cubicBezTo>
                  <a:close/>
                  <a:moveTo>
                    <a:pt x="94" y="148"/>
                  </a:moveTo>
                  <a:cubicBezTo>
                    <a:pt x="91" y="148"/>
                    <a:pt x="90" y="148"/>
                    <a:pt x="86" y="148"/>
                  </a:cubicBezTo>
                  <a:cubicBezTo>
                    <a:pt x="84" y="148"/>
                    <a:pt x="67" y="148"/>
                    <a:pt x="54" y="153"/>
                  </a:cubicBezTo>
                  <a:cubicBezTo>
                    <a:pt x="47" y="155"/>
                    <a:pt x="27" y="163"/>
                    <a:pt x="27" y="184"/>
                  </a:cubicBezTo>
                  <a:cubicBezTo>
                    <a:pt x="27" y="206"/>
                    <a:pt x="49" y="222"/>
                    <a:pt x="82" y="222"/>
                  </a:cubicBezTo>
                  <a:cubicBezTo>
                    <a:pt x="111" y="222"/>
                    <a:pt x="127" y="208"/>
                    <a:pt x="127" y="189"/>
                  </a:cubicBezTo>
                  <a:cubicBezTo>
                    <a:pt x="127" y="173"/>
                    <a:pt x="117" y="165"/>
                    <a:pt x="94" y="148"/>
                  </a:cubicBezTo>
                  <a:close/>
                  <a:moveTo>
                    <a:pt x="103" y="89"/>
                  </a:moveTo>
                  <a:cubicBezTo>
                    <a:pt x="110" y="82"/>
                    <a:pt x="110" y="72"/>
                    <a:pt x="110" y="67"/>
                  </a:cubicBezTo>
                  <a:cubicBezTo>
                    <a:pt x="110" y="45"/>
                    <a:pt x="97" y="10"/>
                    <a:pt x="71" y="10"/>
                  </a:cubicBezTo>
                  <a:cubicBezTo>
                    <a:pt x="63" y="10"/>
                    <a:pt x="55" y="14"/>
                    <a:pt x="50" y="20"/>
                  </a:cubicBezTo>
                  <a:cubicBezTo>
                    <a:pt x="44" y="27"/>
                    <a:pt x="43" y="35"/>
                    <a:pt x="43" y="43"/>
                  </a:cubicBezTo>
                  <a:cubicBezTo>
                    <a:pt x="43" y="64"/>
                    <a:pt x="55" y="98"/>
                    <a:pt x="81" y="98"/>
                  </a:cubicBezTo>
                  <a:cubicBezTo>
                    <a:pt x="89" y="98"/>
                    <a:pt x="98" y="94"/>
                    <a:pt x="103" y="89"/>
                  </a:cubicBezTo>
                  <a:close/>
                </a:path>
              </a:pathLst>
            </a:custGeom>
            <a:solidFill>
              <a:srgbClr val="0D58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7"/>
            <p:cNvSpPr/>
            <p:nvPr/>
          </p:nvSpPr>
          <p:spPr>
            <a:xfrm>
              <a:off x="5765800" y="6203951"/>
              <a:ext cx="149175" cy="144300"/>
            </a:xfrm>
            <a:custGeom>
              <a:rect b="b" l="l" r="r" t="t"/>
              <a:pathLst>
                <a:path extrusionOk="0" h="148" w="153">
                  <a:moveTo>
                    <a:pt x="75" y="148"/>
                  </a:moveTo>
                  <a:cubicBezTo>
                    <a:pt x="26" y="148"/>
                    <a:pt x="0" y="109"/>
                    <a:pt x="0" y="75"/>
                  </a:cubicBezTo>
                  <a:cubicBezTo>
                    <a:pt x="0" y="34"/>
                    <a:pt x="33" y="0"/>
                    <a:pt x="80" y="0"/>
                  </a:cubicBezTo>
                  <a:cubicBezTo>
                    <a:pt x="125" y="0"/>
                    <a:pt x="153" y="35"/>
                    <a:pt x="153" y="73"/>
                  </a:cubicBezTo>
                  <a:cubicBezTo>
                    <a:pt x="153" y="109"/>
                    <a:pt x="125" y="148"/>
                    <a:pt x="75" y="148"/>
                  </a:cubicBezTo>
                  <a:close/>
                  <a:moveTo>
                    <a:pt x="114" y="123"/>
                  </a:moveTo>
                  <a:cubicBezTo>
                    <a:pt x="121" y="113"/>
                    <a:pt x="123" y="100"/>
                    <a:pt x="123" y="88"/>
                  </a:cubicBezTo>
                  <a:cubicBezTo>
                    <a:pt x="123" y="61"/>
                    <a:pt x="110" y="9"/>
                    <a:pt x="72" y="9"/>
                  </a:cubicBezTo>
                  <a:cubicBezTo>
                    <a:pt x="61" y="9"/>
                    <a:pt x="51" y="13"/>
                    <a:pt x="44" y="20"/>
                  </a:cubicBezTo>
                  <a:cubicBezTo>
                    <a:pt x="32" y="31"/>
                    <a:pt x="30" y="44"/>
                    <a:pt x="30" y="57"/>
                  </a:cubicBezTo>
                  <a:cubicBezTo>
                    <a:pt x="30" y="88"/>
                    <a:pt x="45" y="138"/>
                    <a:pt x="82" y="138"/>
                  </a:cubicBezTo>
                  <a:cubicBezTo>
                    <a:pt x="94" y="138"/>
                    <a:pt x="106" y="133"/>
                    <a:pt x="114" y="123"/>
                  </a:cubicBezTo>
                  <a:close/>
                </a:path>
              </a:pathLst>
            </a:custGeom>
            <a:solidFill>
              <a:srgbClr val="EEB21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7"/>
            <p:cNvSpPr/>
            <p:nvPr/>
          </p:nvSpPr>
          <p:spPr>
            <a:xfrm>
              <a:off x="5603875" y="6203951"/>
              <a:ext cx="150150" cy="144300"/>
            </a:xfrm>
            <a:custGeom>
              <a:rect b="b" l="l" r="r" t="t"/>
              <a:pathLst>
                <a:path extrusionOk="0" h="148" w="154">
                  <a:moveTo>
                    <a:pt x="76" y="148"/>
                  </a:moveTo>
                  <a:cubicBezTo>
                    <a:pt x="26" y="148"/>
                    <a:pt x="0" y="109"/>
                    <a:pt x="0" y="75"/>
                  </a:cubicBezTo>
                  <a:cubicBezTo>
                    <a:pt x="0" y="34"/>
                    <a:pt x="33" y="0"/>
                    <a:pt x="80" y="0"/>
                  </a:cubicBezTo>
                  <a:cubicBezTo>
                    <a:pt x="126" y="0"/>
                    <a:pt x="154" y="35"/>
                    <a:pt x="154" y="73"/>
                  </a:cubicBezTo>
                  <a:cubicBezTo>
                    <a:pt x="154" y="109"/>
                    <a:pt x="126" y="148"/>
                    <a:pt x="76" y="148"/>
                  </a:cubicBezTo>
                  <a:close/>
                  <a:moveTo>
                    <a:pt x="114" y="123"/>
                  </a:moveTo>
                  <a:cubicBezTo>
                    <a:pt x="122" y="113"/>
                    <a:pt x="123" y="100"/>
                    <a:pt x="123" y="88"/>
                  </a:cubicBezTo>
                  <a:cubicBezTo>
                    <a:pt x="123" y="61"/>
                    <a:pt x="110" y="9"/>
                    <a:pt x="72" y="9"/>
                  </a:cubicBezTo>
                  <a:cubicBezTo>
                    <a:pt x="62" y="9"/>
                    <a:pt x="52" y="13"/>
                    <a:pt x="44" y="20"/>
                  </a:cubicBezTo>
                  <a:cubicBezTo>
                    <a:pt x="32" y="31"/>
                    <a:pt x="30" y="44"/>
                    <a:pt x="30" y="57"/>
                  </a:cubicBezTo>
                  <a:cubicBezTo>
                    <a:pt x="30" y="88"/>
                    <a:pt x="45" y="138"/>
                    <a:pt x="83" y="138"/>
                  </a:cubicBezTo>
                  <a:cubicBezTo>
                    <a:pt x="95" y="138"/>
                    <a:pt x="107" y="133"/>
                    <a:pt x="114" y="123"/>
                  </a:cubicBezTo>
                  <a:close/>
                </a:path>
              </a:pathLst>
            </a:custGeom>
            <a:solidFill>
              <a:srgbClr val="D50F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7"/>
            <p:cNvSpPr/>
            <p:nvPr/>
          </p:nvSpPr>
          <p:spPr>
            <a:xfrm>
              <a:off x="5389563" y="6143626"/>
              <a:ext cx="205725" cy="207675"/>
            </a:xfrm>
            <a:custGeom>
              <a:rect b="b" l="l" r="r" t="t"/>
              <a:pathLst>
                <a:path extrusionOk="0" h="213" w="211">
                  <a:moveTo>
                    <a:pt x="200" y="199"/>
                  </a:moveTo>
                  <a:cubicBezTo>
                    <a:pt x="158" y="208"/>
                    <a:pt x="158" y="208"/>
                    <a:pt x="158" y="208"/>
                  </a:cubicBezTo>
                  <a:cubicBezTo>
                    <a:pt x="141" y="211"/>
                    <a:pt x="126" y="213"/>
                    <a:pt x="110" y="213"/>
                  </a:cubicBezTo>
                  <a:cubicBezTo>
                    <a:pt x="30" y="213"/>
                    <a:pt x="0" y="155"/>
                    <a:pt x="0" y="109"/>
                  </a:cubicBezTo>
                  <a:cubicBezTo>
                    <a:pt x="0" y="52"/>
                    <a:pt x="43" y="0"/>
                    <a:pt x="117" y="0"/>
                  </a:cubicBezTo>
                  <a:cubicBezTo>
                    <a:pt x="133" y="0"/>
                    <a:pt x="148" y="3"/>
                    <a:pt x="161" y="6"/>
                  </a:cubicBezTo>
                  <a:cubicBezTo>
                    <a:pt x="183" y="12"/>
                    <a:pt x="193" y="20"/>
                    <a:pt x="200" y="24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73" y="38"/>
                    <a:pt x="173" y="38"/>
                    <a:pt x="173" y="38"/>
                  </a:cubicBezTo>
                  <a:cubicBezTo>
                    <a:pt x="163" y="28"/>
                    <a:pt x="145" y="11"/>
                    <a:pt x="111" y="11"/>
                  </a:cubicBezTo>
                  <a:cubicBezTo>
                    <a:pt x="65" y="11"/>
                    <a:pt x="30" y="45"/>
                    <a:pt x="30" y="96"/>
                  </a:cubicBezTo>
                  <a:cubicBezTo>
                    <a:pt x="30" y="151"/>
                    <a:pt x="70" y="202"/>
                    <a:pt x="133" y="202"/>
                  </a:cubicBezTo>
                  <a:cubicBezTo>
                    <a:pt x="151" y="202"/>
                    <a:pt x="161" y="198"/>
                    <a:pt x="170" y="195"/>
                  </a:cubicBezTo>
                  <a:cubicBezTo>
                    <a:pt x="170" y="148"/>
                    <a:pt x="170" y="148"/>
                    <a:pt x="170" y="148"/>
                  </a:cubicBezTo>
                  <a:cubicBezTo>
                    <a:pt x="126" y="150"/>
                    <a:pt x="126" y="150"/>
                    <a:pt x="126" y="150"/>
                  </a:cubicBezTo>
                  <a:cubicBezTo>
                    <a:pt x="149" y="138"/>
                    <a:pt x="149" y="138"/>
                    <a:pt x="149" y="138"/>
                  </a:cubicBezTo>
                  <a:cubicBezTo>
                    <a:pt x="211" y="138"/>
                    <a:pt x="211" y="138"/>
                    <a:pt x="211" y="138"/>
                  </a:cubicBezTo>
                  <a:cubicBezTo>
                    <a:pt x="203" y="145"/>
                    <a:pt x="203" y="145"/>
                    <a:pt x="203" y="145"/>
                  </a:cubicBezTo>
                  <a:cubicBezTo>
                    <a:pt x="201" y="147"/>
                    <a:pt x="201" y="147"/>
                    <a:pt x="200" y="150"/>
                  </a:cubicBezTo>
                  <a:cubicBezTo>
                    <a:pt x="200" y="152"/>
                    <a:pt x="200" y="161"/>
                    <a:pt x="200" y="164"/>
                  </a:cubicBezTo>
                  <a:cubicBezTo>
                    <a:pt x="200" y="199"/>
                    <a:pt x="200" y="199"/>
                    <a:pt x="200" y="199"/>
                  </a:cubicBezTo>
                  <a:close/>
                </a:path>
              </a:pathLst>
            </a:custGeom>
            <a:solidFill>
              <a:srgbClr val="0D58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7"/>
          <p:cNvSpPr txBox="1"/>
          <p:nvPr/>
        </p:nvSpPr>
        <p:spPr>
          <a:xfrm>
            <a:off x="549075" y="4695675"/>
            <a:ext cx="3561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Confidential &amp; Proprietary</a:t>
            </a:r>
            <a:endParaRPr sz="1000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549075" y="1419850"/>
            <a:ext cx="7969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17"/>
          <p:cNvSpPr txBox="1"/>
          <p:nvPr>
            <p:ph idx="1" type="subTitle"/>
          </p:nvPr>
        </p:nvSpPr>
        <p:spPr>
          <a:xfrm>
            <a:off x="553958" y="2666954"/>
            <a:ext cx="7969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2">
  <p:cSld name="TITLE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3">
  <p:cSld name="TITLE_4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 1">
  <p:cSld name="Title Slide 1 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556789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105" name="Google Shape;105;p24"/>
          <p:cNvSpPr txBox="1"/>
          <p:nvPr>
            <p:ph idx="12" type="sldNum"/>
          </p:nvPr>
        </p:nvSpPr>
        <p:spPr>
          <a:xfrm>
            <a:off x="8556789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>
              <a:solidFill>
                <a:schemeClr val="dk1"/>
              </a:solidFill>
            </a:endParaRPr>
          </a:p>
        </p:txBody>
      </p:sp>
      <p:grpSp>
        <p:nvGrpSpPr>
          <p:cNvPr id="106" name="Google Shape;106;p24"/>
          <p:cNvGrpSpPr/>
          <p:nvPr/>
        </p:nvGrpSpPr>
        <p:grpSpPr>
          <a:xfrm>
            <a:off x="0" y="5071500"/>
            <a:ext cx="9144000" cy="72000"/>
            <a:chOff x="0" y="4142778"/>
            <a:chExt cx="9144000" cy="72000"/>
          </a:xfrm>
        </p:grpSpPr>
        <p:sp>
          <p:nvSpPr>
            <p:cNvPr id="107" name="Google Shape;107;p24"/>
            <p:cNvSpPr/>
            <p:nvPr/>
          </p:nvSpPr>
          <p:spPr>
            <a:xfrm>
              <a:off x="0" y="4142778"/>
              <a:ext cx="2286000" cy="72000"/>
            </a:xfrm>
            <a:prstGeom prst="rect">
              <a:avLst/>
            </a:prstGeom>
            <a:solidFill>
              <a:srgbClr val="408B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4"/>
            <p:cNvSpPr/>
            <p:nvPr/>
          </p:nvSpPr>
          <p:spPr>
            <a:xfrm>
              <a:off x="2286000" y="4142778"/>
              <a:ext cx="2286000" cy="72000"/>
            </a:xfrm>
            <a:prstGeom prst="rect">
              <a:avLst/>
            </a:prstGeom>
            <a:solidFill>
              <a:srgbClr val="E43F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4"/>
            <p:cNvSpPr/>
            <p:nvPr/>
          </p:nvSpPr>
          <p:spPr>
            <a:xfrm>
              <a:off x="4572000" y="4142778"/>
              <a:ext cx="2286000" cy="72000"/>
            </a:xfrm>
            <a:prstGeom prst="rect">
              <a:avLst/>
            </a:prstGeom>
            <a:solidFill>
              <a:srgbClr val="FAB4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4"/>
            <p:cNvSpPr/>
            <p:nvPr/>
          </p:nvSpPr>
          <p:spPr>
            <a:xfrm>
              <a:off x="6858000" y="4142778"/>
              <a:ext cx="2286000" cy="72000"/>
            </a:xfrm>
            <a:prstGeom prst="rect">
              <a:avLst/>
            </a:prstGeom>
            <a:solidFill>
              <a:srgbClr val="009A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tch" type="title">
  <p:cSld name="TITL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>
            <p:ph type="ctrTitle"/>
          </p:nvPr>
        </p:nvSpPr>
        <p:spPr>
          <a:xfrm>
            <a:off x="685800" y="158334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113" name="Google Shape;113;p25"/>
          <p:cNvSpPr txBox="1"/>
          <p:nvPr>
            <p:ph idx="1" type="subTitle"/>
          </p:nvPr>
        </p:nvSpPr>
        <p:spPr>
          <a:xfrm>
            <a:off x="685800" y="2840050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5"/>
          <p:cNvSpPr txBox="1"/>
          <p:nvPr>
            <p:ph idx="12" type="sldNum"/>
          </p:nvPr>
        </p:nvSpPr>
        <p:spPr>
          <a:xfrm>
            <a:off x="8556789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>
              <a:solidFill>
                <a:schemeClr val="dk1"/>
              </a:solidFill>
            </a:endParaRPr>
          </a:p>
        </p:txBody>
      </p:sp>
      <p:grpSp>
        <p:nvGrpSpPr>
          <p:cNvPr id="115" name="Google Shape;115;p25"/>
          <p:cNvGrpSpPr/>
          <p:nvPr/>
        </p:nvGrpSpPr>
        <p:grpSpPr>
          <a:xfrm>
            <a:off x="0" y="5071500"/>
            <a:ext cx="9144000" cy="72000"/>
            <a:chOff x="0" y="4142778"/>
            <a:chExt cx="9144000" cy="72000"/>
          </a:xfrm>
        </p:grpSpPr>
        <p:sp>
          <p:nvSpPr>
            <p:cNvPr id="116" name="Google Shape;116;p25"/>
            <p:cNvSpPr/>
            <p:nvPr/>
          </p:nvSpPr>
          <p:spPr>
            <a:xfrm>
              <a:off x="0" y="4142778"/>
              <a:ext cx="2286000" cy="72000"/>
            </a:xfrm>
            <a:prstGeom prst="rect">
              <a:avLst/>
            </a:prstGeom>
            <a:solidFill>
              <a:srgbClr val="408B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5"/>
            <p:cNvSpPr/>
            <p:nvPr/>
          </p:nvSpPr>
          <p:spPr>
            <a:xfrm>
              <a:off x="2286000" y="4142778"/>
              <a:ext cx="2286000" cy="72000"/>
            </a:xfrm>
            <a:prstGeom prst="rect">
              <a:avLst/>
            </a:prstGeom>
            <a:solidFill>
              <a:srgbClr val="E43F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5"/>
            <p:cNvSpPr/>
            <p:nvPr/>
          </p:nvSpPr>
          <p:spPr>
            <a:xfrm>
              <a:off x="4572000" y="4142778"/>
              <a:ext cx="2286000" cy="72000"/>
            </a:xfrm>
            <a:prstGeom prst="rect">
              <a:avLst/>
            </a:prstGeom>
            <a:solidFill>
              <a:srgbClr val="FAB4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5"/>
            <p:cNvSpPr/>
            <p:nvPr/>
          </p:nvSpPr>
          <p:spPr>
            <a:xfrm>
              <a:off x="6858000" y="4142778"/>
              <a:ext cx="2286000" cy="72000"/>
            </a:xfrm>
            <a:prstGeom prst="rect">
              <a:avLst/>
            </a:prstGeom>
            <a:solidFill>
              <a:srgbClr val="009A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bg>
      <p:bgPr>
        <a:solidFill>
          <a:srgbClr val="F2F2F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Google Shape;121;p26"/>
          <p:cNvCxnSpPr/>
          <p:nvPr/>
        </p:nvCxnSpPr>
        <p:spPr>
          <a:xfrm>
            <a:off x="0" y="4727971"/>
            <a:ext cx="9144000" cy="1200"/>
          </a:xfrm>
          <a:prstGeom prst="straightConnector1">
            <a:avLst/>
          </a:prstGeom>
          <a:noFill/>
          <a:ln cap="flat" cmpd="sng" w="12700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26"/>
          <p:cNvCxnSpPr/>
          <p:nvPr/>
        </p:nvCxnSpPr>
        <p:spPr>
          <a:xfrm>
            <a:off x="2372700" y="1524000"/>
            <a:ext cx="0" cy="22812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26"/>
          <p:cNvSpPr txBox="1"/>
          <p:nvPr>
            <p:ph type="ctrTitle"/>
          </p:nvPr>
        </p:nvSpPr>
        <p:spPr>
          <a:xfrm>
            <a:off x="2527616" y="1632086"/>
            <a:ext cx="61671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124" name="Google Shape;124;p26"/>
          <p:cNvSpPr txBox="1"/>
          <p:nvPr>
            <p:ph idx="1" type="subTitle"/>
          </p:nvPr>
        </p:nvSpPr>
        <p:spPr>
          <a:xfrm>
            <a:off x="2527616" y="2827600"/>
            <a:ext cx="61671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5" name="Google Shape;125;p26"/>
          <p:cNvGrpSpPr/>
          <p:nvPr/>
        </p:nvGrpSpPr>
        <p:grpSpPr>
          <a:xfrm>
            <a:off x="459526" y="2311603"/>
            <a:ext cx="1273528" cy="421529"/>
            <a:chOff x="459531" y="3082147"/>
            <a:chExt cx="1698037" cy="562038"/>
          </a:xfrm>
        </p:grpSpPr>
        <p:grpSp>
          <p:nvGrpSpPr>
            <p:cNvPr id="126" name="Google Shape;126;p26"/>
            <p:cNvGrpSpPr/>
            <p:nvPr/>
          </p:nvGrpSpPr>
          <p:grpSpPr>
            <a:xfrm>
              <a:off x="459531" y="3088913"/>
              <a:ext cx="1630184" cy="555272"/>
              <a:chOff x="247162" y="1685724"/>
              <a:chExt cx="6849514" cy="2333076"/>
            </a:xfrm>
          </p:grpSpPr>
          <p:sp>
            <p:nvSpPr>
              <p:cNvPr id="127" name="Google Shape;127;p26"/>
              <p:cNvSpPr/>
              <p:nvPr/>
            </p:nvSpPr>
            <p:spPr>
              <a:xfrm>
                <a:off x="4422648" y="2284800"/>
                <a:ext cx="1134900" cy="1734000"/>
              </a:xfrm>
              <a:custGeom>
                <a:rect b="b" l="l" r="r" t="t"/>
                <a:pathLst>
                  <a:path extrusionOk="0" h="120000" w="120000">
                    <a:moveTo>
                      <a:pt x="57127" y="5223"/>
                    </a:moveTo>
                    <a:lnTo>
                      <a:pt x="59041" y="5432"/>
                    </a:lnTo>
                    <a:lnTo>
                      <a:pt x="60638" y="5640"/>
                    </a:lnTo>
                    <a:lnTo>
                      <a:pt x="62393" y="5955"/>
                    </a:lnTo>
                    <a:lnTo>
                      <a:pt x="63990" y="6372"/>
                    </a:lnTo>
                    <a:lnTo>
                      <a:pt x="65584" y="6894"/>
                    </a:lnTo>
                    <a:lnTo>
                      <a:pt x="67020" y="7521"/>
                    </a:lnTo>
                    <a:lnTo>
                      <a:pt x="68458" y="8147"/>
                    </a:lnTo>
                    <a:lnTo>
                      <a:pt x="69893" y="8879"/>
                    </a:lnTo>
                    <a:lnTo>
                      <a:pt x="71170" y="9609"/>
                    </a:lnTo>
                    <a:lnTo>
                      <a:pt x="72447" y="10445"/>
                    </a:lnTo>
                    <a:lnTo>
                      <a:pt x="73724" y="11384"/>
                    </a:lnTo>
                    <a:lnTo>
                      <a:pt x="75957" y="13369"/>
                    </a:lnTo>
                    <a:lnTo>
                      <a:pt x="78030" y="15457"/>
                    </a:lnTo>
                    <a:lnTo>
                      <a:pt x="79785" y="17651"/>
                    </a:lnTo>
                    <a:lnTo>
                      <a:pt x="81382" y="20053"/>
                    </a:lnTo>
                    <a:lnTo>
                      <a:pt x="82659" y="22456"/>
                    </a:lnTo>
                    <a:lnTo>
                      <a:pt x="83775" y="24857"/>
                    </a:lnTo>
                    <a:lnTo>
                      <a:pt x="84573" y="27259"/>
                    </a:lnTo>
                    <a:lnTo>
                      <a:pt x="85213" y="29662"/>
                    </a:lnTo>
                    <a:lnTo>
                      <a:pt x="85530" y="31958"/>
                    </a:lnTo>
                    <a:lnTo>
                      <a:pt x="85691" y="34152"/>
                    </a:lnTo>
                    <a:lnTo>
                      <a:pt x="85691" y="35301"/>
                    </a:lnTo>
                    <a:lnTo>
                      <a:pt x="85530" y="36659"/>
                    </a:lnTo>
                    <a:lnTo>
                      <a:pt x="85213" y="38121"/>
                    </a:lnTo>
                    <a:lnTo>
                      <a:pt x="84732" y="39583"/>
                    </a:lnTo>
                    <a:lnTo>
                      <a:pt x="83936" y="41149"/>
                    </a:lnTo>
                    <a:lnTo>
                      <a:pt x="82976" y="42716"/>
                    </a:lnTo>
                    <a:lnTo>
                      <a:pt x="82180" y="43552"/>
                    </a:lnTo>
                    <a:lnTo>
                      <a:pt x="81541" y="44282"/>
                    </a:lnTo>
                    <a:lnTo>
                      <a:pt x="80584" y="45014"/>
                    </a:lnTo>
                    <a:lnTo>
                      <a:pt x="79627" y="45641"/>
                    </a:lnTo>
                    <a:lnTo>
                      <a:pt x="78030" y="46580"/>
                    </a:lnTo>
                    <a:lnTo>
                      <a:pt x="76275" y="47416"/>
                    </a:lnTo>
                    <a:lnTo>
                      <a:pt x="74361" y="48146"/>
                    </a:lnTo>
                    <a:lnTo>
                      <a:pt x="72286" y="48774"/>
                    </a:lnTo>
                    <a:lnTo>
                      <a:pt x="70052" y="49295"/>
                    </a:lnTo>
                    <a:lnTo>
                      <a:pt x="67818" y="49713"/>
                    </a:lnTo>
                    <a:lnTo>
                      <a:pt x="65584" y="50027"/>
                    </a:lnTo>
                    <a:lnTo>
                      <a:pt x="61436" y="50027"/>
                    </a:lnTo>
                    <a:lnTo>
                      <a:pt x="59520" y="49923"/>
                    </a:lnTo>
                    <a:lnTo>
                      <a:pt x="57764" y="49608"/>
                    </a:lnTo>
                    <a:lnTo>
                      <a:pt x="56009" y="49295"/>
                    </a:lnTo>
                    <a:lnTo>
                      <a:pt x="54415" y="48878"/>
                    </a:lnTo>
                    <a:lnTo>
                      <a:pt x="52818" y="48355"/>
                    </a:lnTo>
                    <a:lnTo>
                      <a:pt x="51383" y="47833"/>
                    </a:lnTo>
                    <a:lnTo>
                      <a:pt x="49786" y="47206"/>
                    </a:lnTo>
                    <a:lnTo>
                      <a:pt x="48509" y="46476"/>
                    </a:lnTo>
                    <a:lnTo>
                      <a:pt x="47074" y="45744"/>
                    </a:lnTo>
                    <a:lnTo>
                      <a:pt x="45958" y="44909"/>
                    </a:lnTo>
                    <a:lnTo>
                      <a:pt x="44681" y="43969"/>
                    </a:lnTo>
                    <a:lnTo>
                      <a:pt x="42447" y="42088"/>
                    </a:lnTo>
                    <a:lnTo>
                      <a:pt x="40531" y="40000"/>
                    </a:lnTo>
                    <a:lnTo>
                      <a:pt x="38776" y="37808"/>
                    </a:lnTo>
                    <a:lnTo>
                      <a:pt x="37340" y="35510"/>
                    </a:lnTo>
                    <a:lnTo>
                      <a:pt x="36063" y="33212"/>
                    </a:lnTo>
                    <a:lnTo>
                      <a:pt x="34948" y="30915"/>
                    </a:lnTo>
                    <a:lnTo>
                      <a:pt x="34149" y="28513"/>
                    </a:lnTo>
                    <a:lnTo>
                      <a:pt x="33671" y="26319"/>
                    </a:lnTo>
                    <a:lnTo>
                      <a:pt x="33351" y="24125"/>
                    </a:lnTo>
                    <a:lnTo>
                      <a:pt x="33192" y="22037"/>
                    </a:lnTo>
                    <a:lnTo>
                      <a:pt x="33351" y="20471"/>
                    </a:lnTo>
                    <a:lnTo>
                      <a:pt x="33512" y="19009"/>
                    </a:lnTo>
                    <a:lnTo>
                      <a:pt x="33829" y="17442"/>
                    </a:lnTo>
                    <a:lnTo>
                      <a:pt x="34308" y="15980"/>
                    </a:lnTo>
                    <a:lnTo>
                      <a:pt x="35106" y="14518"/>
                    </a:lnTo>
                    <a:lnTo>
                      <a:pt x="35905" y="13056"/>
                    </a:lnTo>
                    <a:lnTo>
                      <a:pt x="37181" y="11697"/>
                    </a:lnTo>
                    <a:lnTo>
                      <a:pt x="38458" y="10445"/>
                    </a:lnTo>
                    <a:lnTo>
                      <a:pt x="40052" y="9296"/>
                    </a:lnTo>
                    <a:lnTo>
                      <a:pt x="41808" y="8251"/>
                    </a:lnTo>
                    <a:lnTo>
                      <a:pt x="43883" y="7417"/>
                    </a:lnTo>
                    <a:lnTo>
                      <a:pt x="45958" y="6581"/>
                    </a:lnTo>
                    <a:lnTo>
                      <a:pt x="48351" y="6059"/>
                    </a:lnTo>
                    <a:lnTo>
                      <a:pt x="50584" y="5536"/>
                    </a:lnTo>
                    <a:lnTo>
                      <a:pt x="52979" y="5327"/>
                    </a:lnTo>
                    <a:lnTo>
                      <a:pt x="55372" y="5223"/>
                    </a:lnTo>
                    <a:close/>
                    <a:moveTo>
                      <a:pt x="70052" y="75405"/>
                    </a:moveTo>
                    <a:lnTo>
                      <a:pt x="72605" y="75613"/>
                    </a:lnTo>
                    <a:lnTo>
                      <a:pt x="78987" y="78539"/>
                    </a:lnTo>
                    <a:lnTo>
                      <a:pt x="84414" y="81253"/>
                    </a:lnTo>
                    <a:lnTo>
                      <a:pt x="86807" y="82506"/>
                    </a:lnTo>
                    <a:lnTo>
                      <a:pt x="89041" y="83760"/>
                    </a:lnTo>
                    <a:lnTo>
                      <a:pt x="90957" y="84909"/>
                    </a:lnTo>
                    <a:lnTo>
                      <a:pt x="92551" y="86162"/>
                    </a:lnTo>
                    <a:lnTo>
                      <a:pt x="94148" y="87311"/>
                    </a:lnTo>
                    <a:lnTo>
                      <a:pt x="95425" y="88460"/>
                    </a:lnTo>
                    <a:lnTo>
                      <a:pt x="96540" y="89712"/>
                    </a:lnTo>
                    <a:lnTo>
                      <a:pt x="97339" y="90861"/>
                    </a:lnTo>
                    <a:lnTo>
                      <a:pt x="97976" y="92219"/>
                    </a:lnTo>
                    <a:lnTo>
                      <a:pt x="98457" y="93472"/>
                    </a:lnTo>
                    <a:lnTo>
                      <a:pt x="98774" y="94934"/>
                    </a:lnTo>
                    <a:lnTo>
                      <a:pt x="98935" y="96396"/>
                    </a:lnTo>
                    <a:lnTo>
                      <a:pt x="98774" y="98171"/>
                    </a:lnTo>
                    <a:lnTo>
                      <a:pt x="98296" y="99843"/>
                    </a:lnTo>
                    <a:lnTo>
                      <a:pt x="97659" y="101514"/>
                    </a:lnTo>
                    <a:lnTo>
                      <a:pt x="96540" y="103080"/>
                    </a:lnTo>
                    <a:lnTo>
                      <a:pt x="95264" y="104647"/>
                    </a:lnTo>
                    <a:lnTo>
                      <a:pt x="93828" y="106006"/>
                    </a:lnTo>
                    <a:lnTo>
                      <a:pt x="91914" y="107362"/>
                    </a:lnTo>
                    <a:lnTo>
                      <a:pt x="89839" y="108511"/>
                    </a:lnTo>
                    <a:lnTo>
                      <a:pt x="87446" y="109556"/>
                    </a:lnTo>
                    <a:lnTo>
                      <a:pt x="84893" y="110495"/>
                    </a:lnTo>
                    <a:lnTo>
                      <a:pt x="82019" y="111331"/>
                    </a:lnTo>
                    <a:lnTo>
                      <a:pt x="78828" y="112061"/>
                    </a:lnTo>
                    <a:lnTo>
                      <a:pt x="75318" y="112584"/>
                    </a:lnTo>
                    <a:lnTo>
                      <a:pt x="71648" y="113003"/>
                    </a:lnTo>
                    <a:lnTo>
                      <a:pt x="67659" y="113316"/>
                    </a:lnTo>
                    <a:lnTo>
                      <a:pt x="63509" y="113316"/>
                    </a:lnTo>
                    <a:lnTo>
                      <a:pt x="58883" y="113210"/>
                    </a:lnTo>
                    <a:lnTo>
                      <a:pt x="54254" y="113003"/>
                    </a:lnTo>
                    <a:lnTo>
                      <a:pt x="50106" y="112584"/>
                    </a:lnTo>
                    <a:lnTo>
                      <a:pt x="46117" y="111958"/>
                    </a:lnTo>
                    <a:lnTo>
                      <a:pt x="42286" y="111122"/>
                    </a:lnTo>
                    <a:lnTo>
                      <a:pt x="38776" y="110182"/>
                    </a:lnTo>
                    <a:lnTo>
                      <a:pt x="35585" y="109137"/>
                    </a:lnTo>
                    <a:lnTo>
                      <a:pt x="32714" y="107988"/>
                    </a:lnTo>
                    <a:lnTo>
                      <a:pt x="30160" y="106632"/>
                    </a:lnTo>
                    <a:lnTo>
                      <a:pt x="27768" y="105170"/>
                    </a:lnTo>
                    <a:lnTo>
                      <a:pt x="25851" y="103602"/>
                    </a:lnTo>
                    <a:lnTo>
                      <a:pt x="24257" y="101827"/>
                    </a:lnTo>
                    <a:lnTo>
                      <a:pt x="22980" y="100052"/>
                    </a:lnTo>
                    <a:lnTo>
                      <a:pt x="22340" y="99112"/>
                    </a:lnTo>
                    <a:lnTo>
                      <a:pt x="22023" y="98171"/>
                    </a:lnTo>
                    <a:lnTo>
                      <a:pt x="21703" y="97232"/>
                    </a:lnTo>
                    <a:lnTo>
                      <a:pt x="21383" y="96188"/>
                    </a:lnTo>
                    <a:lnTo>
                      <a:pt x="21225" y="95143"/>
                    </a:lnTo>
                    <a:lnTo>
                      <a:pt x="21225" y="94098"/>
                    </a:lnTo>
                    <a:lnTo>
                      <a:pt x="21383" y="92116"/>
                    </a:lnTo>
                    <a:lnTo>
                      <a:pt x="21862" y="90339"/>
                    </a:lnTo>
                    <a:lnTo>
                      <a:pt x="22660" y="88563"/>
                    </a:lnTo>
                    <a:lnTo>
                      <a:pt x="23617" y="87101"/>
                    </a:lnTo>
                    <a:lnTo>
                      <a:pt x="24894" y="85639"/>
                    </a:lnTo>
                    <a:lnTo>
                      <a:pt x="26330" y="84387"/>
                    </a:lnTo>
                    <a:lnTo>
                      <a:pt x="27926" y="83342"/>
                    </a:lnTo>
                    <a:lnTo>
                      <a:pt x="29520" y="82298"/>
                    </a:lnTo>
                    <a:lnTo>
                      <a:pt x="31276" y="81463"/>
                    </a:lnTo>
                    <a:lnTo>
                      <a:pt x="33031" y="80627"/>
                    </a:lnTo>
                    <a:lnTo>
                      <a:pt x="34786" y="80001"/>
                    </a:lnTo>
                    <a:lnTo>
                      <a:pt x="36383" y="79478"/>
                    </a:lnTo>
                    <a:lnTo>
                      <a:pt x="39415" y="78539"/>
                    </a:lnTo>
                    <a:lnTo>
                      <a:pt x="41808" y="77911"/>
                    </a:lnTo>
                    <a:lnTo>
                      <a:pt x="45797" y="77180"/>
                    </a:lnTo>
                    <a:lnTo>
                      <a:pt x="49786" y="76658"/>
                    </a:lnTo>
                    <a:lnTo>
                      <a:pt x="53775" y="76135"/>
                    </a:lnTo>
                    <a:lnTo>
                      <a:pt x="57447" y="75822"/>
                    </a:lnTo>
                    <a:lnTo>
                      <a:pt x="60797" y="75613"/>
                    </a:lnTo>
                    <a:lnTo>
                      <a:pt x="63670" y="75509"/>
                    </a:lnTo>
                    <a:lnTo>
                      <a:pt x="67181" y="75405"/>
                    </a:lnTo>
                    <a:close/>
                    <a:moveTo>
                      <a:pt x="70530" y="1"/>
                    </a:moveTo>
                    <a:lnTo>
                      <a:pt x="65425" y="105"/>
                    </a:lnTo>
                    <a:lnTo>
                      <a:pt x="60159" y="314"/>
                    </a:lnTo>
                    <a:lnTo>
                      <a:pt x="57447" y="524"/>
                    </a:lnTo>
                    <a:lnTo>
                      <a:pt x="54735" y="837"/>
                    </a:lnTo>
                    <a:lnTo>
                      <a:pt x="52020" y="1150"/>
                    </a:lnTo>
                    <a:lnTo>
                      <a:pt x="49308" y="1567"/>
                    </a:lnTo>
                    <a:lnTo>
                      <a:pt x="46437" y="2090"/>
                    </a:lnTo>
                    <a:lnTo>
                      <a:pt x="43724" y="2716"/>
                    </a:lnTo>
                    <a:lnTo>
                      <a:pt x="40851" y="3342"/>
                    </a:lnTo>
                    <a:lnTo>
                      <a:pt x="38138" y="4178"/>
                    </a:lnTo>
                    <a:lnTo>
                      <a:pt x="35426" y="5119"/>
                    </a:lnTo>
                    <a:lnTo>
                      <a:pt x="32714" y="6162"/>
                    </a:lnTo>
                    <a:lnTo>
                      <a:pt x="30001" y="7311"/>
                    </a:lnTo>
                    <a:lnTo>
                      <a:pt x="27448" y="8670"/>
                    </a:lnTo>
                    <a:lnTo>
                      <a:pt x="25531" y="9818"/>
                    </a:lnTo>
                    <a:lnTo>
                      <a:pt x="23776" y="10967"/>
                    </a:lnTo>
                    <a:lnTo>
                      <a:pt x="22182" y="12116"/>
                    </a:lnTo>
                    <a:lnTo>
                      <a:pt x="20746" y="13369"/>
                    </a:lnTo>
                    <a:lnTo>
                      <a:pt x="19308" y="14727"/>
                    </a:lnTo>
                    <a:lnTo>
                      <a:pt x="18031" y="15980"/>
                    </a:lnTo>
                    <a:lnTo>
                      <a:pt x="16916" y="17338"/>
                    </a:lnTo>
                    <a:lnTo>
                      <a:pt x="15798" y="18696"/>
                    </a:lnTo>
                    <a:lnTo>
                      <a:pt x="15002" y="20053"/>
                    </a:lnTo>
                    <a:lnTo>
                      <a:pt x="14203" y="21411"/>
                    </a:lnTo>
                    <a:lnTo>
                      <a:pt x="13564" y="22873"/>
                    </a:lnTo>
                    <a:lnTo>
                      <a:pt x="13085" y="24231"/>
                    </a:lnTo>
                    <a:lnTo>
                      <a:pt x="12607" y="25587"/>
                    </a:lnTo>
                    <a:lnTo>
                      <a:pt x="12287" y="27050"/>
                    </a:lnTo>
                    <a:lnTo>
                      <a:pt x="12128" y="28408"/>
                    </a:lnTo>
                    <a:lnTo>
                      <a:pt x="12128" y="29766"/>
                    </a:lnTo>
                    <a:lnTo>
                      <a:pt x="12287" y="32064"/>
                    </a:lnTo>
                    <a:lnTo>
                      <a:pt x="12768" y="34361"/>
                    </a:lnTo>
                    <a:lnTo>
                      <a:pt x="13564" y="36554"/>
                    </a:lnTo>
                    <a:lnTo>
                      <a:pt x="14682" y="38851"/>
                    </a:lnTo>
                    <a:lnTo>
                      <a:pt x="16117" y="40941"/>
                    </a:lnTo>
                    <a:lnTo>
                      <a:pt x="18031" y="43030"/>
                    </a:lnTo>
                    <a:lnTo>
                      <a:pt x="20107" y="44909"/>
                    </a:lnTo>
                    <a:lnTo>
                      <a:pt x="22502" y="46684"/>
                    </a:lnTo>
                    <a:lnTo>
                      <a:pt x="25214" y="48355"/>
                    </a:lnTo>
                    <a:lnTo>
                      <a:pt x="26649" y="49191"/>
                    </a:lnTo>
                    <a:lnTo>
                      <a:pt x="28085" y="49923"/>
                    </a:lnTo>
                    <a:lnTo>
                      <a:pt x="29682" y="50549"/>
                    </a:lnTo>
                    <a:lnTo>
                      <a:pt x="31437" y="51175"/>
                    </a:lnTo>
                    <a:lnTo>
                      <a:pt x="33192" y="51802"/>
                    </a:lnTo>
                    <a:lnTo>
                      <a:pt x="34948" y="52324"/>
                    </a:lnTo>
                    <a:lnTo>
                      <a:pt x="36862" y="52847"/>
                    </a:lnTo>
                    <a:lnTo>
                      <a:pt x="38776" y="53264"/>
                    </a:lnTo>
                    <a:lnTo>
                      <a:pt x="40851" y="53577"/>
                    </a:lnTo>
                    <a:lnTo>
                      <a:pt x="42926" y="53890"/>
                    </a:lnTo>
                    <a:lnTo>
                      <a:pt x="45160" y="54203"/>
                    </a:lnTo>
                    <a:lnTo>
                      <a:pt x="47394" y="54309"/>
                    </a:lnTo>
                    <a:lnTo>
                      <a:pt x="49627" y="54413"/>
                    </a:lnTo>
                    <a:lnTo>
                      <a:pt x="52020" y="54516"/>
                    </a:lnTo>
                    <a:lnTo>
                      <a:pt x="55692" y="54413"/>
                    </a:lnTo>
                    <a:lnTo>
                      <a:pt x="59681" y="54203"/>
                    </a:lnTo>
                    <a:lnTo>
                      <a:pt x="59681" y="54203"/>
                    </a:lnTo>
                    <a:lnTo>
                      <a:pt x="58724" y="55562"/>
                    </a:lnTo>
                    <a:lnTo>
                      <a:pt x="58084" y="56920"/>
                    </a:lnTo>
                    <a:lnTo>
                      <a:pt x="57447" y="58486"/>
                    </a:lnTo>
                    <a:lnTo>
                      <a:pt x="57286" y="59321"/>
                    </a:lnTo>
                    <a:lnTo>
                      <a:pt x="57286" y="60261"/>
                    </a:lnTo>
                    <a:lnTo>
                      <a:pt x="57447" y="62036"/>
                    </a:lnTo>
                    <a:lnTo>
                      <a:pt x="57926" y="63604"/>
                    </a:lnTo>
                    <a:lnTo>
                      <a:pt x="58724" y="65066"/>
                    </a:lnTo>
                    <a:lnTo>
                      <a:pt x="59681" y="66424"/>
                    </a:lnTo>
                    <a:lnTo>
                      <a:pt x="60797" y="67676"/>
                    </a:lnTo>
                    <a:lnTo>
                      <a:pt x="61915" y="68825"/>
                    </a:lnTo>
                    <a:lnTo>
                      <a:pt x="64468" y="71019"/>
                    </a:lnTo>
                    <a:lnTo>
                      <a:pt x="59998" y="71227"/>
                    </a:lnTo>
                    <a:lnTo>
                      <a:pt x="54893" y="71540"/>
                    </a:lnTo>
                    <a:lnTo>
                      <a:pt x="49149" y="71959"/>
                    </a:lnTo>
                    <a:lnTo>
                      <a:pt x="43085" y="72585"/>
                    </a:lnTo>
                    <a:lnTo>
                      <a:pt x="39894" y="73002"/>
                    </a:lnTo>
                    <a:lnTo>
                      <a:pt x="36862" y="73421"/>
                    </a:lnTo>
                    <a:lnTo>
                      <a:pt x="33671" y="74047"/>
                    </a:lnTo>
                    <a:lnTo>
                      <a:pt x="30480" y="74673"/>
                    </a:lnTo>
                    <a:lnTo>
                      <a:pt x="27448" y="75405"/>
                    </a:lnTo>
                    <a:lnTo>
                      <a:pt x="24416" y="76241"/>
                    </a:lnTo>
                    <a:lnTo>
                      <a:pt x="21383" y="77180"/>
                    </a:lnTo>
                    <a:lnTo>
                      <a:pt x="18512" y="78224"/>
                    </a:lnTo>
                    <a:lnTo>
                      <a:pt x="15959" y="79269"/>
                    </a:lnTo>
                    <a:lnTo>
                      <a:pt x="13725" y="80418"/>
                    </a:lnTo>
                    <a:lnTo>
                      <a:pt x="11650" y="81566"/>
                    </a:lnTo>
                    <a:lnTo>
                      <a:pt x="9736" y="82819"/>
                    </a:lnTo>
                    <a:lnTo>
                      <a:pt x="7980" y="83968"/>
                    </a:lnTo>
                    <a:lnTo>
                      <a:pt x="6384" y="85222"/>
                    </a:lnTo>
                    <a:lnTo>
                      <a:pt x="5107" y="86475"/>
                    </a:lnTo>
                    <a:lnTo>
                      <a:pt x="3991" y="87833"/>
                    </a:lnTo>
                    <a:lnTo>
                      <a:pt x="3034" y="89086"/>
                    </a:lnTo>
                    <a:lnTo>
                      <a:pt x="2075" y="90339"/>
                    </a:lnTo>
                    <a:lnTo>
                      <a:pt x="1438" y="91593"/>
                    </a:lnTo>
                    <a:lnTo>
                      <a:pt x="959" y="92846"/>
                    </a:lnTo>
                    <a:lnTo>
                      <a:pt x="481" y="93995"/>
                    </a:lnTo>
                    <a:lnTo>
                      <a:pt x="319" y="95247"/>
                    </a:lnTo>
                    <a:lnTo>
                      <a:pt x="161" y="96396"/>
                    </a:lnTo>
                    <a:lnTo>
                      <a:pt x="2" y="97441"/>
                    </a:lnTo>
                    <a:lnTo>
                      <a:pt x="161" y="98590"/>
                    </a:lnTo>
                    <a:lnTo>
                      <a:pt x="161" y="99635"/>
                    </a:lnTo>
                    <a:lnTo>
                      <a:pt x="481" y="100678"/>
                    </a:lnTo>
                    <a:lnTo>
                      <a:pt x="798" y="101723"/>
                    </a:lnTo>
                    <a:lnTo>
                      <a:pt x="1279" y="102767"/>
                    </a:lnTo>
                    <a:lnTo>
                      <a:pt x="1757" y="103812"/>
                    </a:lnTo>
                    <a:lnTo>
                      <a:pt x="2395" y="104857"/>
                    </a:lnTo>
                    <a:lnTo>
                      <a:pt x="3193" y="105900"/>
                    </a:lnTo>
                    <a:lnTo>
                      <a:pt x="3991" y="106840"/>
                    </a:lnTo>
                    <a:lnTo>
                      <a:pt x="4948" y="107885"/>
                    </a:lnTo>
                    <a:lnTo>
                      <a:pt x="6064" y="108824"/>
                    </a:lnTo>
                    <a:lnTo>
                      <a:pt x="7182" y="109660"/>
                    </a:lnTo>
                    <a:lnTo>
                      <a:pt x="8459" y="110599"/>
                    </a:lnTo>
                    <a:lnTo>
                      <a:pt x="9736" y="111435"/>
                    </a:lnTo>
                    <a:lnTo>
                      <a:pt x="11330" y="112271"/>
                    </a:lnTo>
                    <a:lnTo>
                      <a:pt x="12768" y="113106"/>
                    </a:lnTo>
                    <a:lnTo>
                      <a:pt x="14523" y="113838"/>
                    </a:lnTo>
                    <a:lnTo>
                      <a:pt x="16279" y="114568"/>
                    </a:lnTo>
                    <a:lnTo>
                      <a:pt x="18031" y="115300"/>
                    </a:lnTo>
                    <a:lnTo>
                      <a:pt x="20107" y="115927"/>
                    </a:lnTo>
                    <a:lnTo>
                      <a:pt x="22182" y="116553"/>
                    </a:lnTo>
                    <a:lnTo>
                      <a:pt x="24257" y="117075"/>
                    </a:lnTo>
                    <a:lnTo>
                      <a:pt x="26491" y="117598"/>
                    </a:lnTo>
                    <a:lnTo>
                      <a:pt x="28883" y="118119"/>
                    </a:lnTo>
                    <a:lnTo>
                      <a:pt x="31437" y="118537"/>
                    </a:lnTo>
                    <a:lnTo>
                      <a:pt x="33991" y="118851"/>
                    </a:lnTo>
                    <a:lnTo>
                      <a:pt x="36703" y="119164"/>
                    </a:lnTo>
                    <a:lnTo>
                      <a:pt x="39574" y="119477"/>
                    </a:lnTo>
                    <a:lnTo>
                      <a:pt x="42447" y="119686"/>
                    </a:lnTo>
                    <a:lnTo>
                      <a:pt x="45480" y="119790"/>
                    </a:lnTo>
                    <a:lnTo>
                      <a:pt x="48509" y="119896"/>
                    </a:lnTo>
                    <a:lnTo>
                      <a:pt x="51703" y="120000"/>
                    </a:lnTo>
                    <a:lnTo>
                      <a:pt x="55531" y="119896"/>
                    </a:lnTo>
                    <a:lnTo>
                      <a:pt x="59202" y="119790"/>
                    </a:lnTo>
                    <a:lnTo>
                      <a:pt x="62872" y="119583"/>
                    </a:lnTo>
                    <a:lnTo>
                      <a:pt x="66382" y="119268"/>
                    </a:lnTo>
                    <a:lnTo>
                      <a:pt x="69734" y="118954"/>
                    </a:lnTo>
                    <a:lnTo>
                      <a:pt x="72925" y="118434"/>
                    </a:lnTo>
                    <a:lnTo>
                      <a:pt x="76116" y="118015"/>
                    </a:lnTo>
                    <a:lnTo>
                      <a:pt x="79148" y="117389"/>
                    </a:lnTo>
                    <a:lnTo>
                      <a:pt x="82019" y="116762"/>
                    </a:lnTo>
                    <a:lnTo>
                      <a:pt x="84732" y="116030"/>
                    </a:lnTo>
                    <a:lnTo>
                      <a:pt x="87446" y="115300"/>
                    </a:lnTo>
                    <a:lnTo>
                      <a:pt x="89998" y="114465"/>
                    </a:lnTo>
                    <a:lnTo>
                      <a:pt x="92393" y="113525"/>
                    </a:lnTo>
                    <a:lnTo>
                      <a:pt x="94626" y="112689"/>
                    </a:lnTo>
                    <a:lnTo>
                      <a:pt x="96860" y="111644"/>
                    </a:lnTo>
                    <a:lnTo>
                      <a:pt x="98935" y="110599"/>
                    </a:lnTo>
                    <a:lnTo>
                      <a:pt x="100849" y="109556"/>
                    </a:lnTo>
                    <a:lnTo>
                      <a:pt x="102605" y="108407"/>
                    </a:lnTo>
                    <a:lnTo>
                      <a:pt x="104360" y="107362"/>
                    </a:lnTo>
                    <a:lnTo>
                      <a:pt x="105957" y="106109"/>
                    </a:lnTo>
                    <a:lnTo>
                      <a:pt x="107392" y="104961"/>
                    </a:lnTo>
                    <a:lnTo>
                      <a:pt x="108669" y="103708"/>
                    </a:lnTo>
                    <a:lnTo>
                      <a:pt x="109785" y="102350"/>
                    </a:lnTo>
                    <a:lnTo>
                      <a:pt x="110903" y="101097"/>
                    </a:lnTo>
                    <a:lnTo>
                      <a:pt x="111860" y="99739"/>
                    </a:lnTo>
                    <a:lnTo>
                      <a:pt x="112658" y="98486"/>
                    </a:lnTo>
                    <a:lnTo>
                      <a:pt x="113454" y="97128"/>
                    </a:lnTo>
                    <a:lnTo>
                      <a:pt x="113935" y="95770"/>
                    </a:lnTo>
                    <a:lnTo>
                      <a:pt x="114414" y="94412"/>
                    </a:lnTo>
                    <a:lnTo>
                      <a:pt x="114731" y="92949"/>
                    </a:lnTo>
                    <a:lnTo>
                      <a:pt x="114892" y="91593"/>
                    </a:lnTo>
                    <a:lnTo>
                      <a:pt x="115051" y="90235"/>
                    </a:lnTo>
                    <a:lnTo>
                      <a:pt x="114892" y="88250"/>
                    </a:lnTo>
                    <a:lnTo>
                      <a:pt x="114572" y="86371"/>
                    </a:lnTo>
                    <a:lnTo>
                      <a:pt x="114094" y="84596"/>
                    </a:lnTo>
                    <a:lnTo>
                      <a:pt x="113295" y="83029"/>
                    </a:lnTo>
                    <a:lnTo>
                      <a:pt x="112497" y="81463"/>
                    </a:lnTo>
                    <a:lnTo>
                      <a:pt x="111381" y="80001"/>
                    </a:lnTo>
                    <a:lnTo>
                      <a:pt x="110263" y="78642"/>
                    </a:lnTo>
                    <a:lnTo>
                      <a:pt x="108828" y="77284"/>
                    </a:lnTo>
                    <a:lnTo>
                      <a:pt x="107392" y="76032"/>
                    </a:lnTo>
                    <a:lnTo>
                      <a:pt x="105796" y="74883"/>
                    </a:lnTo>
                    <a:lnTo>
                      <a:pt x="104201" y="73630"/>
                    </a:lnTo>
                    <a:lnTo>
                      <a:pt x="102446" y="72585"/>
                    </a:lnTo>
                    <a:lnTo>
                      <a:pt x="98774" y="70391"/>
                    </a:lnTo>
                    <a:lnTo>
                      <a:pt x="94785" y="68199"/>
                    </a:lnTo>
                    <a:lnTo>
                      <a:pt x="86170" y="63813"/>
                    </a:lnTo>
                    <a:lnTo>
                      <a:pt x="84094" y="62558"/>
                    </a:lnTo>
                    <a:lnTo>
                      <a:pt x="82976" y="61932"/>
                    </a:lnTo>
                    <a:lnTo>
                      <a:pt x="82019" y="61202"/>
                    </a:lnTo>
                    <a:lnTo>
                      <a:pt x="81223" y="60261"/>
                    </a:lnTo>
                    <a:lnTo>
                      <a:pt x="80425" y="59321"/>
                    </a:lnTo>
                    <a:lnTo>
                      <a:pt x="80105" y="58276"/>
                    </a:lnTo>
                    <a:lnTo>
                      <a:pt x="79947" y="57024"/>
                    </a:lnTo>
                    <a:lnTo>
                      <a:pt x="80105" y="55771"/>
                    </a:lnTo>
                    <a:lnTo>
                      <a:pt x="80425" y="54622"/>
                    </a:lnTo>
                    <a:lnTo>
                      <a:pt x="81223" y="53577"/>
                    </a:lnTo>
                    <a:lnTo>
                      <a:pt x="82019" y="52637"/>
                    </a:lnTo>
                    <a:lnTo>
                      <a:pt x="83137" y="51698"/>
                    </a:lnTo>
                    <a:lnTo>
                      <a:pt x="84253" y="50862"/>
                    </a:lnTo>
                    <a:lnTo>
                      <a:pt x="86648" y="49295"/>
                    </a:lnTo>
                    <a:lnTo>
                      <a:pt x="90317" y="47312"/>
                    </a:lnTo>
                    <a:lnTo>
                      <a:pt x="93987" y="45222"/>
                    </a:lnTo>
                    <a:lnTo>
                      <a:pt x="95742" y="44179"/>
                    </a:lnTo>
                    <a:lnTo>
                      <a:pt x="97497" y="43030"/>
                    </a:lnTo>
                    <a:lnTo>
                      <a:pt x="99094" y="41775"/>
                    </a:lnTo>
                    <a:lnTo>
                      <a:pt x="100530" y="40523"/>
                    </a:lnTo>
                    <a:lnTo>
                      <a:pt x="101806" y="39164"/>
                    </a:lnTo>
                    <a:lnTo>
                      <a:pt x="103083" y="37808"/>
                    </a:lnTo>
                    <a:lnTo>
                      <a:pt x="104201" y="36240"/>
                    </a:lnTo>
                    <a:lnTo>
                      <a:pt x="104997" y="34569"/>
                    </a:lnTo>
                    <a:lnTo>
                      <a:pt x="105796" y="32899"/>
                    </a:lnTo>
                    <a:lnTo>
                      <a:pt x="106435" y="31019"/>
                    </a:lnTo>
                    <a:lnTo>
                      <a:pt x="106753" y="29034"/>
                    </a:lnTo>
                    <a:lnTo>
                      <a:pt x="106753" y="26946"/>
                    </a:lnTo>
                    <a:lnTo>
                      <a:pt x="106753" y="24754"/>
                    </a:lnTo>
                    <a:lnTo>
                      <a:pt x="106274" y="22663"/>
                    </a:lnTo>
                    <a:lnTo>
                      <a:pt x="105637" y="20784"/>
                    </a:lnTo>
                    <a:lnTo>
                      <a:pt x="104997" y="19009"/>
                    </a:lnTo>
                    <a:lnTo>
                      <a:pt x="104040" y="17338"/>
                    </a:lnTo>
                    <a:lnTo>
                      <a:pt x="102925" y="15770"/>
                    </a:lnTo>
                    <a:lnTo>
                      <a:pt x="101648" y="14308"/>
                    </a:lnTo>
                    <a:lnTo>
                      <a:pt x="100371" y="12952"/>
                    </a:lnTo>
                    <a:lnTo>
                      <a:pt x="98935" y="11697"/>
                    </a:lnTo>
                    <a:lnTo>
                      <a:pt x="97497" y="10549"/>
                    </a:lnTo>
                    <a:lnTo>
                      <a:pt x="96221" y="9505"/>
                    </a:lnTo>
                    <a:lnTo>
                      <a:pt x="94785" y="8566"/>
                    </a:lnTo>
                    <a:lnTo>
                      <a:pt x="92073" y="6998"/>
                    </a:lnTo>
                    <a:lnTo>
                      <a:pt x="89680" y="5640"/>
                    </a:lnTo>
                    <a:lnTo>
                      <a:pt x="104680" y="5640"/>
                    </a:lnTo>
                    <a:lnTo>
                      <a:pt x="119997" y="1"/>
                    </a:lnTo>
                    <a:close/>
                  </a:path>
                </a:pathLst>
              </a:custGeom>
              <a:solidFill>
                <a:srgbClr val="9EA0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26"/>
              <p:cNvSpPr/>
              <p:nvPr/>
            </p:nvSpPr>
            <p:spPr>
              <a:xfrm>
                <a:off x="3281826" y="2253125"/>
                <a:ext cx="1131900" cy="1088100"/>
              </a:xfrm>
              <a:custGeom>
                <a:rect b="b" l="l" r="r" t="t"/>
                <a:pathLst>
                  <a:path extrusionOk="0" h="120000" w="120000">
                    <a:moveTo>
                      <a:pt x="56159" y="7656"/>
                    </a:moveTo>
                    <a:lnTo>
                      <a:pt x="58881" y="7822"/>
                    </a:lnTo>
                    <a:lnTo>
                      <a:pt x="61439" y="8156"/>
                    </a:lnTo>
                    <a:lnTo>
                      <a:pt x="63999" y="8820"/>
                    </a:lnTo>
                    <a:lnTo>
                      <a:pt x="66398" y="9487"/>
                    </a:lnTo>
                    <a:lnTo>
                      <a:pt x="68800" y="10485"/>
                    </a:lnTo>
                    <a:lnTo>
                      <a:pt x="70880" y="11817"/>
                    </a:lnTo>
                    <a:lnTo>
                      <a:pt x="72959" y="13149"/>
                    </a:lnTo>
                    <a:lnTo>
                      <a:pt x="75039" y="14646"/>
                    </a:lnTo>
                    <a:lnTo>
                      <a:pt x="76799" y="16312"/>
                    </a:lnTo>
                    <a:lnTo>
                      <a:pt x="78718" y="18142"/>
                    </a:lnTo>
                    <a:lnTo>
                      <a:pt x="80319" y="20139"/>
                    </a:lnTo>
                    <a:lnTo>
                      <a:pt x="81920" y="22135"/>
                    </a:lnTo>
                    <a:lnTo>
                      <a:pt x="83360" y="24465"/>
                    </a:lnTo>
                    <a:lnTo>
                      <a:pt x="84799" y="26629"/>
                    </a:lnTo>
                    <a:lnTo>
                      <a:pt x="86079" y="29128"/>
                    </a:lnTo>
                    <a:lnTo>
                      <a:pt x="87359" y="31457"/>
                    </a:lnTo>
                    <a:lnTo>
                      <a:pt x="88478" y="33953"/>
                    </a:lnTo>
                    <a:lnTo>
                      <a:pt x="89440" y="36616"/>
                    </a:lnTo>
                    <a:lnTo>
                      <a:pt x="91359" y="41775"/>
                    </a:lnTo>
                    <a:lnTo>
                      <a:pt x="92799" y="47268"/>
                    </a:lnTo>
                    <a:lnTo>
                      <a:pt x="94079" y="52592"/>
                    </a:lnTo>
                    <a:lnTo>
                      <a:pt x="95038" y="57754"/>
                    </a:lnTo>
                    <a:lnTo>
                      <a:pt x="95680" y="62747"/>
                    </a:lnTo>
                    <a:lnTo>
                      <a:pt x="95998" y="67407"/>
                    </a:lnTo>
                    <a:lnTo>
                      <a:pt x="96160" y="71899"/>
                    </a:lnTo>
                    <a:lnTo>
                      <a:pt x="95998" y="75560"/>
                    </a:lnTo>
                    <a:lnTo>
                      <a:pt x="95839" y="79222"/>
                    </a:lnTo>
                    <a:lnTo>
                      <a:pt x="95359" y="82884"/>
                    </a:lnTo>
                    <a:lnTo>
                      <a:pt x="94718" y="86380"/>
                    </a:lnTo>
                    <a:lnTo>
                      <a:pt x="93758" y="89873"/>
                    </a:lnTo>
                    <a:lnTo>
                      <a:pt x="92478" y="93204"/>
                    </a:lnTo>
                    <a:lnTo>
                      <a:pt x="91680" y="94867"/>
                    </a:lnTo>
                    <a:lnTo>
                      <a:pt x="90880" y="96532"/>
                    </a:lnTo>
                    <a:lnTo>
                      <a:pt x="89920" y="98029"/>
                    </a:lnTo>
                    <a:lnTo>
                      <a:pt x="88799" y="99695"/>
                    </a:lnTo>
                    <a:lnTo>
                      <a:pt x="87839" y="101027"/>
                    </a:lnTo>
                    <a:lnTo>
                      <a:pt x="86559" y="102524"/>
                    </a:lnTo>
                    <a:lnTo>
                      <a:pt x="85438" y="103856"/>
                    </a:lnTo>
                    <a:lnTo>
                      <a:pt x="83998" y="105019"/>
                    </a:lnTo>
                    <a:lnTo>
                      <a:pt x="82559" y="106185"/>
                    </a:lnTo>
                    <a:lnTo>
                      <a:pt x="81120" y="107184"/>
                    </a:lnTo>
                    <a:lnTo>
                      <a:pt x="79678" y="108182"/>
                    </a:lnTo>
                    <a:lnTo>
                      <a:pt x="78080" y="109014"/>
                    </a:lnTo>
                    <a:lnTo>
                      <a:pt x="76479" y="109847"/>
                    </a:lnTo>
                    <a:lnTo>
                      <a:pt x="74719" y="110512"/>
                    </a:lnTo>
                    <a:lnTo>
                      <a:pt x="73120" y="111011"/>
                    </a:lnTo>
                    <a:lnTo>
                      <a:pt x="71360" y="111510"/>
                    </a:lnTo>
                    <a:lnTo>
                      <a:pt x="69600" y="111843"/>
                    </a:lnTo>
                    <a:lnTo>
                      <a:pt x="67840" y="112177"/>
                    </a:lnTo>
                    <a:lnTo>
                      <a:pt x="66080" y="112343"/>
                    </a:lnTo>
                    <a:lnTo>
                      <a:pt x="61600" y="112343"/>
                    </a:lnTo>
                    <a:lnTo>
                      <a:pt x="59040" y="112009"/>
                    </a:lnTo>
                    <a:lnTo>
                      <a:pt x="56638" y="111344"/>
                    </a:lnTo>
                    <a:lnTo>
                      <a:pt x="54240" y="110680"/>
                    </a:lnTo>
                    <a:lnTo>
                      <a:pt x="52000" y="109679"/>
                    </a:lnTo>
                    <a:lnTo>
                      <a:pt x="49760" y="108515"/>
                    </a:lnTo>
                    <a:lnTo>
                      <a:pt x="47679" y="107184"/>
                    </a:lnTo>
                    <a:lnTo>
                      <a:pt x="45601" y="105686"/>
                    </a:lnTo>
                    <a:lnTo>
                      <a:pt x="43679" y="104021"/>
                    </a:lnTo>
                    <a:lnTo>
                      <a:pt x="41919" y="102190"/>
                    </a:lnTo>
                    <a:lnTo>
                      <a:pt x="40159" y="100194"/>
                    </a:lnTo>
                    <a:lnTo>
                      <a:pt x="38561" y="98195"/>
                    </a:lnTo>
                    <a:lnTo>
                      <a:pt x="36960" y="96033"/>
                    </a:lnTo>
                    <a:lnTo>
                      <a:pt x="35521" y="93703"/>
                    </a:lnTo>
                    <a:lnTo>
                      <a:pt x="34241" y="91373"/>
                    </a:lnTo>
                    <a:lnTo>
                      <a:pt x="32960" y="88875"/>
                    </a:lnTo>
                    <a:lnTo>
                      <a:pt x="31680" y="86380"/>
                    </a:lnTo>
                    <a:lnTo>
                      <a:pt x="30561" y="83716"/>
                    </a:lnTo>
                    <a:lnTo>
                      <a:pt x="28640" y="78389"/>
                    </a:lnTo>
                    <a:lnTo>
                      <a:pt x="27041" y="73065"/>
                    </a:lnTo>
                    <a:lnTo>
                      <a:pt x="25761" y="67572"/>
                    </a:lnTo>
                    <a:lnTo>
                      <a:pt x="24640" y="62080"/>
                    </a:lnTo>
                    <a:lnTo>
                      <a:pt x="24001" y="56756"/>
                    </a:lnTo>
                    <a:lnTo>
                      <a:pt x="23521" y="51594"/>
                    </a:lnTo>
                    <a:lnTo>
                      <a:pt x="23360" y="46769"/>
                    </a:lnTo>
                    <a:lnTo>
                      <a:pt x="23521" y="42773"/>
                    </a:lnTo>
                    <a:lnTo>
                      <a:pt x="23839" y="38781"/>
                    </a:lnTo>
                    <a:lnTo>
                      <a:pt x="24481" y="34785"/>
                    </a:lnTo>
                    <a:lnTo>
                      <a:pt x="24802" y="32786"/>
                    </a:lnTo>
                    <a:lnTo>
                      <a:pt x="25440" y="30790"/>
                    </a:lnTo>
                    <a:lnTo>
                      <a:pt x="26079" y="28794"/>
                    </a:lnTo>
                    <a:lnTo>
                      <a:pt x="26880" y="26963"/>
                    </a:lnTo>
                    <a:lnTo>
                      <a:pt x="27680" y="24967"/>
                    </a:lnTo>
                    <a:lnTo>
                      <a:pt x="28801" y="23136"/>
                    </a:lnTo>
                    <a:lnTo>
                      <a:pt x="29920" y="21471"/>
                    </a:lnTo>
                    <a:lnTo>
                      <a:pt x="31359" y="19640"/>
                    </a:lnTo>
                    <a:lnTo>
                      <a:pt x="32801" y="17974"/>
                    </a:lnTo>
                    <a:lnTo>
                      <a:pt x="34561" y="16312"/>
                    </a:lnTo>
                    <a:lnTo>
                      <a:pt x="36801" y="14313"/>
                    </a:lnTo>
                    <a:lnTo>
                      <a:pt x="39200" y="12650"/>
                    </a:lnTo>
                    <a:lnTo>
                      <a:pt x="41760" y="11153"/>
                    </a:lnTo>
                    <a:lnTo>
                      <a:pt x="44480" y="9986"/>
                    </a:lnTo>
                    <a:lnTo>
                      <a:pt x="47361" y="8988"/>
                    </a:lnTo>
                    <a:lnTo>
                      <a:pt x="50240" y="8321"/>
                    </a:lnTo>
                    <a:lnTo>
                      <a:pt x="53121" y="7822"/>
                    </a:lnTo>
                    <a:lnTo>
                      <a:pt x="56159" y="7656"/>
                    </a:lnTo>
                    <a:close/>
                    <a:moveTo>
                      <a:pt x="59040" y="0"/>
                    </a:moveTo>
                    <a:lnTo>
                      <a:pt x="55679" y="333"/>
                    </a:lnTo>
                    <a:lnTo>
                      <a:pt x="52480" y="667"/>
                    </a:lnTo>
                    <a:lnTo>
                      <a:pt x="49280" y="1166"/>
                    </a:lnTo>
                    <a:lnTo>
                      <a:pt x="46081" y="1999"/>
                    </a:lnTo>
                    <a:lnTo>
                      <a:pt x="43041" y="2828"/>
                    </a:lnTo>
                    <a:lnTo>
                      <a:pt x="40159" y="3661"/>
                    </a:lnTo>
                    <a:lnTo>
                      <a:pt x="37281" y="4828"/>
                    </a:lnTo>
                    <a:lnTo>
                      <a:pt x="34400" y="6159"/>
                    </a:lnTo>
                    <a:lnTo>
                      <a:pt x="31680" y="7491"/>
                    </a:lnTo>
                    <a:lnTo>
                      <a:pt x="29119" y="8988"/>
                    </a:lnTo>
                    <a:lnTo>
                      <a:pt x="26562" y="10485"/>
                    </a:lnTo>
                    <a:lnTo>
                      <a:pt x="24160" y="12316"/>
                    </a:lnTo>
                    <a:lnTo>
                      <a:pt x="21920" y="14147"/>
                    </a:lnTo>
                    <a:lnTo>
                      <a:pt x="19681" y="15978"/>
                    </a:lnTo>
                    <a:lnTo>
                      <a:pt x="17441" y="18142"/>
                    </a:lnTo>
                    <a:lnTo>
                      <a:pt x="15522" y="20139"/>
                    </a:lnTo>
                    <a:lnTo>
                      <a:pt x="13600" y="22469"/>
                    </a:lnTo>
                    <a:lnTo>
                      <a:pt x="11840" y="24799"/>
                    </a:lnTo>
                    <a:lnTo>
                      <a:pt x="10080" y="27128"/>
                    </a:lnTo>
                    <a:lnTo>
                      <a:pt x="8641" y="29627"/>
                    </a:lnTo>
                    <a:lnTo>
                      <a:pt x="7201" y="32122"/>
                    </a:lnTo>
                    <a:lnTo>
                      <a:pt x="5762" y="34785"/>
                    </a:lnTo>
                    <a:lnTo>
                      <a:pt x="4641" y="37449"/>
                    </a:lnTo>
                    <a:lnTo>
                      <a:pt x="3522" y="40278"/>
                    </a:lnTo>
                    <a:lnTo>
                      <a:pt x="2722" y="42942"/>
                    </a:lnTo>
                    <a:lnTo>
                      <a:pt x="1921" y="45936"/>
                    </a:lnTo>
                    <a:lnTo>
                      <a:pt x="1280" y="48765"/>
                    </a:lnTo>
                    <a:lnTo>
                      <a:pt x="641" y="51762"/>
                    </a:lnTo>
                    <a:lnTo>
                      <a:pt x="320" y="54757"/>
                    </a:lnTo>
                    <a:lnTo>
                      <a:pt x="161" y="57754"/>
                    </a:lnTo>
                    <a:lnTo>
                      <a:pt x="2" y="60748"/>
                    </a:lnTo>
                    <a:lnTo>
                      <a:pt x="161" y="63412"/>
                    </a:lnTo>
                    <a:lnTo>
                      <a:pt x="320" y="66075"/>
                    </a:lnTo>
                    <a:lnTo>
                      <a:pt x="641" y="68739"/>
                    </a:lnTo>
                    <a:lnTo>
                      <a:pt x="962" y="71400"/>
                    </a:lnTo>
                    <a:lnTo>
                      <a:pt x="1600" y="74063"/>
                    </a:lnTo>
                    <a:lnTo>
                      <a:pt x="2242" y="76727"/>
                    </a:lnTo>
                    <a:lnTo>
                      <a:pt x="2881" y="79222"/>
                    </a:lnTo>
                    <a:lnTo>
                      <a:pt x="3840" y="81885"/>
                    </a:lnTo>
                    <a:lnTo>
                      <a:pt x="4800" y="84381"/>
                    </a:lnTo>
                    <a:lnTo>
                      <a:pt x="5921" y="86879"/>
                    </a:lnTo>
                    <a:lnTo>
                      <a:pt x="7201" y="89374"/>
                    </a:lnTo>
                    <a:lnTo>
                      <a:pt x="8482" y="91872"/>
                    </a:lnTo>
                    <a:lnTo>
                      <a:pt x="9921" y="94202"/>
                    </a:lnTo>
                    <a:lnTo>
                      <a:pt x="11522" y="96532"/>
                    </a:lnTo>
                    <a:lnTo>
                      <a:pt x="13282" y="98697"/>
                    </a:lnTo>
                    <a:lnTo>
                      <a:pt x="15042" y="100858"/>
                    </a:lnTo>
                    <a:lnTo>
                      <a:pt x="16961" y="103023"/>
                    </a:lnTo>
                    <a:lnTo>
                      <a:pt x="19042" y="105019"/>
                    </a:lnTo>
                    <a:lnTo>
                      <a:pt x="21120" y="106850"/>
                    </a:lnTo>
                    <a:lnTo>
                      <a:pt x="23360" y="108681"/>
                    </a:lnTo>
                    <a:lnTo>
                      <a:pt x="25761" y="110346"/>
                    </a:lnTo>
                    <a:lnTo>
                      <a:pt x="28160" y="111843"/>
                    </a:lnTo>
                    <a:lnTo>
                      <a:pt x="30720" y="113341"/>
                    </a:lnTo>
                    <a:lnTo>
                      <a:pt x="33440" y="114672"/>
                    </a:lnTo>
                    <a:lnTo>
                      <a:pt x="36321" y="115839"/>
                    </a:lnTo>
                    <a:lnTo>
                      <a:pt x="39200" y="116837"/>
                    </a:lnTo>
                    <a:lnTo>
                      <a:pt x="42240" y="117835"/>
                    </a:lnTo>
                    <a:lnTo>
                      <a:pt x="45280" y="118502"/>
                    </a:lnTo>
                    <a:lnTo>
                      <a:pt x="48480" y="119167"/>
                    </a:lnTo>
                    <a:lnTo>
                      <a:pt x="51841" y="119500"/>
                    </a:lnTo>
                    <a:lnTo>
                      <a:pt x="55199" y="119831"/>
                    </a:lnTo>
                    <a:lnTo>
                      <a:pt x="58719" y="119999"/>
                    </a:lnTo>
                    <a:lnTo>
                      <a:pt x="62398" y="119831"/>
                    </a:lnTo>
                    <a:lnTo>
                      <a:pt x="65918" y="119500"/>
                    </a:lnTo>
                    <a:lnTo>
                      <a:pt x="69438" y="119167"/>
                    </a:lnTo>
                    <a:lnTo>
                      <a:pt x="72640" y="118502"/>
                    </a:lnTo>
                    <a:lnTo>
                      <a:pt x="75840" y="117670"/>
                    </a:lnTo>
                    <a:lnTo>
                      <a:pt x="79039" y="116837"/>
                    </a:lnTo>
                    <a:lnTo>
                      <a:pt x="82079" y="115839"/>
                    </a:lnTo>
                    <a:lnTo>
                      <a:pt x="84958" y="114507"/>
                    </a:lnTo>
                    <a:lnTo>
                      <a:pt x="87680" y="113175"/>
                    </a:lnTo>
                    <a:lnTo>
                      <a:pt x="90400" y="111678"/>
                    </a:lnTo>
                    <a:lnTo>
                      <a:pt x="92958" y="110178"/>
                    </a:lnTo>
                    <a:lnTo>
                      <a:pt x="95359" y="108515"/>
                    </a:lnTo>
                    <a:lnTo>
                      <a:pt x="97758" y="106685"/>
                    </a:lnTo>
                    <a:lnTo>
                      <a:pt x="99998" y="104688"/>
                    </a:lnTo>
                    <a:lnTo>
                      <a:pt x="102078" y="102689"/>
                    </a:lnTo>
                    <a:lnTo>
                      <a:pt x="104159" y="100528"/>
                    </a:lnTo>
                    <a:lnTo>
                      <a:pt x="105919" y="98363"/>
                    </a:lnTo>
                    <a:lnTo>
                      <a:pt x="107679" y="96033"/>
                    </a:lnTo>
                    <a:lnTo>
                      <a:pt x="109439" y="93703"/>
                    </a:lnTo>
                    <a:lnTo>
                      <a:pt x="110879" y="91373"/>
                    </a:lnTo>
                    <a:lnTo>
                      <a:pt x="112318" y="88875"/>
                    </a:lnTo>
                    <a:lnTo>
                      <a:pt x="113598" y="86212"/>
                    </a:lnTo>
                    <a:lnTo>
                      <a:pt x="114878" y="83716"/>
                    </a:lnTo>
                    <a:lnTo>
                      <a:pt x="115838" y="81053"/>
                    </a:lnTo>
                    <a:lnTo>
                      <a:pt x="116798" y="78389"/>
                    </a:lnTo>
                    <a:lnTo>
                      <a:pt x="117598" y="75728"/>
                    </a:lnTo>
                    <a:lnTo>
                      <a:pt x="118399" y="72899"/>
                    </a:lnTo>
                    <a:lnTo>
                      <a:pt x="118878" y="70236"/>
                    </a:lnTo>
                    <a:lnTo>
                      <a:pt x="119358" y="67407"/>
                    </a:lnTo>
                    <a:lnTo>
                      <a:pt x="119679" y="64575"/>
                    </a:lnTo>
                    <a:lnTo>
                      <a:pt x="119838" y="61914"/>
                    </a:lnTo>
                    <a:lnTo>
                      <a:pt x="119997" y="59085"/>
                    </a:lnTo>
                    <a:lnTo>
                      <a:pt x="119838" y="56254"/>
                    </a:lnTo>
                    <a:lnTo>
                      <a:pt x="119679" y="53425"/>
                    </a:lnTo>
                    <a:lnTo>
                      <a:pt x="119358" y="50596"/>
                    </a:lnTo>
                    <a:lnTo>
                      <a:pt x="118878" y="47767"/>
                    </a:lnTo>
                    <a:lnTo>
                      <a:pt x="118399" y="45103"/>
                    </a:lnTo>
                    <a:lnTo>
                      <a:pt x="117598" y="42274"/>
                    </a:lnTo>
                    <a:lnTo>
                      <a:pt x="116798" y="39611"/>
                    </a:lnTo>
                    <a:lnTo>
                      <a:pt x="115997" y="37115"/>
                    </a:lnTo>
                    <a:lnTo>
                      <a:pt x="114878" y="34452"/>
                    </a:lnTo>
                    <a:lnTo>
                      <a:pt x="113757" y="31956"/>
                    </a:lnTo>
                    <a:lnTo>
                      <a:pt x="112480" y="29458"/>
                    </a:lnTo>
                    <a:lnTo>
                      <a:pt x="111038" y="26963"/>
                    </a:lnTo>
                    <a:lnTo>
                      <a:pt x="109598" y="24633"/>
                    </a:lnTo>
                    <a:lnTo>
                      <a:pt x="107997" y="22469"/>
                    </a:lnTo>
                    <a:lnTo>
                      <a:pt x="106237" y="20304"/>
                    </a:lnTo>
                    <a:lnTo>
                      <a:pt x="104477" y="18142"/>
                    </a:lnTo>
                    <a:lnTo>
                      <a:pt x="102558" y="16143"/>
                    </a:lnTo>
                    <a:lnTo>
                      <a:pt x="100477" y="14147"/>
                    </a:lnTo>
                    <a:lnTo>
                      <a:pt x="98399" y="12316"/>
                    </a:lnTo>
                    <a:lnTo>
                      <a:pt x="96160" y="10651"/>
                    </a:lnTo>
                    <a:lnTo>
                      <a:pt x="93920" y="8988"/>
                    </a:lnTo>
                    <a:lnTo>
                      <a:pt x="91359" y="7491"/>
                    </a:lnTo>
                    <a:lnTo>
                      <a:pt x="88958" y="6159"/>
                    </a:lnTo>
                    <a:lnTo>
                      <a:pt x="86400" y="4993"/>
                    </a:lnTo>
                    <a:lnTo>
                      <a:pt x="83678" y="3829"/>
                    </a:lnTo>
                    <a:lnTo>
                      <a:pt x="80799" y="2828"/>
                    </a:lnTo>
                    <a:lnTo>
                      <a:pt x="77918" y="1999"/>
                    </a:lnTo>
                    <a:lnTo>
                      <a:pt x="75039" y="1331"/>
                    </a:lnTo>
                    <a:lnTo>
                      <a:pt x="71999" y="667"/>
                    </a:lnTo>
                    <a:lnTo>
                      <a:pt x="68959" y="333"/>
                    </a:lnTo>
                    <a:lnTo>
                      <a:pt x="65759" y="0"/>
                    </a:lnTo>
                    <a:close/>
                  </a:path>
                </a:pathLst>
              </a:custGeom>
              <a:solidFill>
                <a:srgbClr val="9EA0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26"/>
              <p:cNvSpPr/>
              <p:nvPr/>
            </p:nvSpPr>
            <p:spPr>
              <a:xfrm>
                <a:off x="2006699" y="2253125"/>
                <a:ext cx="1131900" cy="1088100"/>
              </a:xfrm>
              <a:custGeom>
                <a:rect b="b" l="l" r="r" t="t"/>
                <a:pathLst>
                  <a:path extrusionOk="0" h="120000" w="120000">
                    <a:moveTo>
                      <a:pt x="56159" y="7656"/>
                    </a:moveTo>
                    <a:lnTo>
                      <a:pt x="58878" y="7822"/>
                    </a:lnTo>
                    <a:lnTo>
                      <a:pt x="61598" y="8156"/>
                    </a:lnTo>
                    <a:lnTo>
                      <a:pt x="63999" y="8820"/>
                    </a:lnTo>
                    <a:lnTo>
                      <a:pt x="66398" y="9487"/>
                    </a:lnTo>
                    <a:lnTo>
                      <a:pt x="68800" y="10485"/>
                    </a:lnTo>
                    <a:lnTo>
                      <a:pt x="70878" y="11817"/>
                    </a:lnTo>
                    <a:lnTo>
                      <a:pt x="72959" y="13149"/>
                    </a:lnTo>
                    <a:lnTo>
                      <a:pt x="75039" y="14646"/>
                    </a:lnTo>
                    <a:lnTo>
                      <a:pt x="76799" y="16312"/>
                    </a:lnTo>
                    <a:lnTo>
                      <a:pt x="78718" y="18142"/>
                    </a:lnTo>
                    <a:lnTo>
                      <a:pt x="80319" y="20139"/>
                    </a:lnTo>
                    <a:lnTo>
                      <a:pt x="81918" y="22135"/>
                    </a:lnTo>
                    <a:lnTo>
                      <a:pt x="83360" y="24465"/>
                    </a:lnTo>
                    <a:lnTo>
                      <a:pt x="84799" y="26629"/>
                    </a:lnTo>
                    <a:lnTo>
                      <a:pt x="86079" y="29128"/>
                    </a:lnTo>
                    <a:lnTo>
                      <a:pt x="87359" y="31457"/>
                    </a:lnTo>
                    <a:lnTo>
                      <a:pt x="88478" y="33953"/>
                    </a:lnTo>
                    <a:lnTo>
                      <a:pt x="89438" y="36616"/>
                    </a:lnTo>
                    <a:lnTo>
                      <a:pt x="91359" y="41775"/>
                    </a:lnTo>
                    <a:lnTo>
                      <a:pt x="92799" y="47268"/>
                    </a:lnTo>
                    <a:lnTo>
                      <a:pt x="94079" y="52592"/>
                    </a:lnTo>
                    <a:lnTo>
                      <a:pt x="95038" y="57754"/>
                    </a:lnTo>
                    <a:lnTo>
                      <a:pt x="95677" y="62747"/>
                    </a:lnTo>
                    <a:lnTo>
                      <a:pt x="95998" y="67407"/>
                    </a:lnTo>
                    <a:lnTo>
                      <a:pt x="96157" y="71899"/>
                    </a:lnTo>
                    <a:lnTo>
                      <a:pt x="95998" y="75560"/>
                    </a:lnTo>
                    <a:lnTo>
                      <a:pt x="95839" y="79222"/>
                    </a:lnTo>
                    <a:lnTo>
                      <a:pt x="95359" y="82884"/>
                    </a:lnTo>
                    <a:lnTo>
                      <a:pt x="94718" y="86380"/>
                    </a:lnTo>
                    <a:lnTo>
                      <a:pt x="93758" y="89873"/>
                    </a:lnTo>
                    <a:lnTo>
                      <a:pt x="92478" y="93204"/>
                    </a:lnTo>
                    <a:lnTo>
                      <a:pt x="91677" y="94867"/>
                    </a:lnTo>
                    <a:lnTo>
                      <a:pt x="90880" y="96532"/>
                    </a:lnTo>
                    <a:lnTo>
                      <a:pt x="89917" y="98029"/>
                    </a:lnTo>
                    <a:lnTo>
                      <a:pt x="88958" y="99695"/>
                    </a:lnTo>
                    <a:lnTo>
                      <a:pt x="87839" y="101027"/>
                    </a:lnTo>
                    <a:lnTo>
                      <a:pt x="86718" y="102524"/>
                    </a:lnTo>
                    <a:lnTo>
                      <a:pt x="85438" y="103856"/>
                    </a:lnTo>
                    <a:lnTo>
                      <a:pt x="83998" y="105019"/>
                    </a:lnTo>
                    <a:lnTo>
                      <a:pt x="82718" y="106185"/>
                    </a:lnTo>
                    <a:lnTo>
                      <a:pt x="81117" y="107184"/>
                    </a:lnTo>
                    <a:lnTo>
                      <a:pt x="79678" y="108182"/>
                    </a:lnTo>
                    <a:lnTo>
                      <a:pt x="78080" y="109014"/>
                    </a:lnTo>
                    <a:lnTo>
                      <a:pt x="76479" y="109847"/>
                    </a:lnTo>
                    <a:lnTo>
                      <a:pt x="74719" y="110512"/>
                    </a:lnTo>
                    <a:lnTo>
                      <a:pt x="73118" y="111011"/>
                    </a:lnTo>
                    <a:lnTo>
                      <a:pt x="71358" y="111510"/>
                    </a:lnTo>
                    <a:lnTo>
                      <a:pt x="69597" y="111843"/>
                    </a:lnTo>
                    <a:lnTo>
                      <a:pt x="67840" y="112177"/>
                    </a:lnTo>
                    <a:lnTo>
                      <a:pt x="66080" y="112343"/>
                    </a:lnTo>
                    <a:lnTo>
                      <a:pt x="61598" y="112343"/>
                    </a:lnTo>
                    <a:lnTo>
                      <a:pt x="59040" y="112009"/>
                    </a:lnTo>
                    <a:lnTo>
                      <a:pt x="56638" y="111344"/>
                    </a:lnTo>
                    <a:lnTo>
                      <a:pt x="54240" y="110680"/>
                    </a:lnTo>
                    <a:lnTo>
                      <a:pt x="52000" y="109679"/>
                    </a:lnTo>
                    <a:lnTo>
                      <a:pt x="49760" y="108515"/>
                    </a:lnTo>
                    <a:lnTo>
                      <a:pt x="47679" y="107184"/>
                    </a:lnTo>
                    <a:lnTo>
                      <a:pt x="45599" y="105686"/>
                    </a:lnTo>
                    <a:lnTo>
                      <a:pt x="43679" y="104021"/>
                    </a:lnTo>
                    <a:lnTo>
                      <a:pt x="41919" y="102190"/>
                    </a:lnTo>
                    <a:lnTo>
                      <a:pt x="40159" y="100194"/>
                    </a:lnTo>
                    <a:lnTo>
                      <a:pt x="38558" y="98195"/>
                    </a:lnTo>
                    <a:lnTo>
                      <a:pt x="37119" y="96033"/>
                    </a:lnTo>
                    <a:lnTo>
                      <a:pt x="35521" y="93703"/>
                    </a:lnTo>
                    <a:lnTo>
                      <a:pt x="34241" y="91373"/>
                    </a:lnTo>
                    <a:lnTo>
                      <a:pt x="32960" y="88875"/>
                    </a:lnTo>
                    <a:lnTo>
                      <a:pt x="31839" y="86380"/>
                    </a:lnTo>
                    <a:lnTo>
                      <a:pt x="30720" y="83716"/>
                    </a:lnTo>
                    <a:lnTo>
                      <a:pt x="28640" y="78389"/>
                    </a:lnTo>
                    <a:lnTo>
                      <a:pt x="27039" y="73065"/>
                    </a:lnTo>
                    <a:lnTo>
                      <a:pt x="25761" y="67572"/>
                    </a:lnTo>
                    <a:lnTo>
                      <a:pt x="24640" y="62080"/>
                    </a:lnTo>
                    <a:lnTo>
                      <a:pt x="24001" y="56756"/>
                    </a:lnTo>
                    <a:lnTo>
                      <a:pt x="23519" y="51594"/>
                    </a:lnTo>
                    <a:lnTo>
                      <a:pt x="23360" y="46769"/>
                    </a:lnTo>
                    <a:lnTo>
                      <a:pt x="23519" y="42773"/>
                    </a:lnTo>
                    <a:lnTo>
                      <a:pt x="23839" y="38781"/>
                    </a:lnTo>
                    <a:lnTo>
                      <a:pt x="24481" y="34785"/>
                    </a:lnTo>
                    <a:lnTo>
                      <a:pt x="24961" y="32786"/>
                    </a:lnTo>
                    <a:lnTo>
                      <a:pt x="25440" y="30790"/>
                    </a:lnTo>
                    <a:lnTo>
                      <a:pt x="26079" y="28794"/>
                    </a:lnTo>
                    <a:lnTo>
                      <a:pt x="26880" y="26963"/>
                    </a:lnTo>
                    <a:lnTo>
                      <a:pt x="27680" y="24967"/>
                    </a:lnTo>
                    <a:lnTo>
                      <a:pt x="28799" y="23136"/>
                    </a:lnTo>
                    <a:lnTo>
                      <a:pt x="29920" y="21471"/>
                    </a:lnTo>
                    <a:lnTo>
                      <a:pt x="31359" y="19640"/>
                    </a:lnTo>
                    <a:lnTo>
                      <a:pt x="32799" y="17974"/>
                    </a:lnTo>
                    <a:lnTo>
                      <a:pt x="34559" y="16312"/>
                    </a:lnTo>
                    <a:lnTo>
                      <a:pt x="36798" y="14313"/>
                    </a:lnTo>
                    <a:lnTo>
                      <a:pt x="39200" y="12650"/>
                    </a:lnTo>
                    <a:lnTo>
                      <a:pt x="41760" y="11153"/>
                    </a:lnTo>
                    <a:lnTo>
                      <a:pt x="44480" y="9986"/>
                    </a:lnTo>
                    <a:lnTo>
                      <a:pt x="47359" y="8988"/>
                    </a:lnTo>
                    <a:lnTo>
                      <a:pt x="50240" y="8321"/>
                    </a:lnTo>
                    <a:lnTo>
                      <a:pt x="53118" y="7822"/>
                    </a:lnTo>
                    <a:lnTo>
                      <a:pt x="56159" y="7656"/>
                    </a:lnTo>
                    <a:close/>
                    <a:moveTo>
                      <a:pt x="59040" y="0"/>
                    </a:moveTo>
                    <a:lnTo>
                      <a:pt x="55679" y="333"/>
                    </a:lnTo>
                    <a:lnTo>
                      <a:pt x="52480" y="667"/>
                    </a:lnTo>
                    <a:lnTo>
                      <a:pt x="49280" y="1166"/>
                    </a:lnTo>
                    <a:lnTo>
                      <a:pt x="46078" y="1999"/>
                    </a:lnTo>
                    <a:lnTo>
                      <a:pt x="43041" y="2828"/>
                    </a:lnTo>
                    <a:lnTo>
                      <a:pt x="40159" y="3661"/>
                    </a:lnTo>
                    <a:lnTo>
                      <a:pt x="37281" y="4828"/>
                    </a:lnTo>
                    <a:lnTo>
                      <a:pt x="34400" y="6159"/>
                    </a:lnTo>
                    <a:lnTo>
                      <a:pt x="31680" y="7491"/>
                    </a:lnTo>
                    <a:lnTo>
                      <a:pt x="29119" y="8988"/>
                    </a:lnTo>
                    <a:lnTo>
                      <a:pt x="26559" y="10485"/>
                    </a:lnTo>
                    <a:lnTo>
                      <a:pt x="24160" y="12316"/>
                    </a:lnTo>
                    <a:lnTo>
                      <a:pt x="21920" y="14147"/>
                    </a:lnTo>
                    <a:lnTo>
                      <a:pt x="19681" y="15978"/>
                    </a:lnTo>
                    <a:lnTo>
                      <a:pt x="17441" y="18142"/>
                    </a:lnTo>
                    <a:lnTo>
                      <a:pt x="15519" y="20139"/>
                    </a:lnTo>
                    <a:lnTo>
                      <a:pt x="13600" y="22469"/>
                    </a:lnTo>
                    <a:lnTo>
                      <a:pt x="11840" y="24799"/>
                    </a:lnTo>
                    <a:lnTo>
                      <a:pt x="10080" y="27128"/>
                    </a:lnTo>
                    <a:lnTo>
                      <a:pt x="8641" y="29627"/>
                    </a:lnTo>
                    <a:lnTo>
                      <a:pt x="7201" y="32122"/>
                    </a:lnTo>
                    <a:lnTo>
                      <a:pt x="5759" y="34785"/>
                    </a:lnTo>
                    <a:lnTo>
                      <a:pt x="4641" y="37449"/>
                    </a:lnTo>
                    <a:lnTo>
                      <a:pt x="3520" y="40278"/>
                    </a:lnTo>
                    <a:lnTo>
                      <a:pt x="2719" y="42942"/>
                    </a:lnTo>
                    <a:lnTo>
                      <a:pt x="1921" y="45936"/>
                    </a:lnTo>
                    <a:lnTo>
                      <a:pt x="1280" y="48765"/>
                    </a:lnTo>
                    <a:lnTo>
                      <a:pt x="800" y="51762"/>
                    </a:lnTo>
                    <a:lnTo>
                      <a:pt x="320" y="54757"/>
                    </a:lnTo>
                    <a:lnTo>
                      <a:pt x="161" y="57754"/>
                    </a:lnTo>
                    <a:lnTo>
                      <a:pt x="0" y="60748"/>
                    </a:lnTo>
                    <a:lnTo>
                      <a:pt x="161" y="63412"/>
                    </a:lnTo>
                    <a:lnTo>
                      <a:pt x="320" y="66075"/>
                    </a:lnTo>
                    <a:lnTo>
                      <a:pt x="641" y="68739"/>
                    </a:lnTo>
                    <a:lnTo>
                      <a:pt x="962" y="71400"/>
                    </a:lnTo>
                    <a:lnTo>
                      <a:pt x="1600" y="74063"/>
                    </a:lnTo>
                    <a:lnTo>
                      <a:pt x="2239" y="76727"/>
                    </a:lnTo>
                    <a:lnTo>
                      <a:pt x="3040" y="79222"/>
                    </a:lnTo>
                    <a:lnTo>
                      <a:pt x="3840" y="81885"/>
                    </a:lnTo>
                    <a:lnTo>
                      <a:pt x="4800" y="84381"/>
                    </a:lnTo>
                    <a:lnTo>
                      <a:pt x="5921" y="86879"/>
                    </a:lnTo>
                    <a:lnTo>
                      <a:pt x="7201" y="89374"/>
                    </a:lnTo>
                    <a:lnTo>
                      <a:pt x="8479" y="91872"/>
                    </a:lnTo>
                    <a:lnTo>
                      <a:pt x="10080" y="94202"/>
                    </a:lnTo>
                    <a:lnTo>
                      <a:pt x="11519" y="96532"/>
                    </a:lnTo>
                    <a:lnTo>
                      <a:pt x="13279" y="98697"/>
                    </a:lnTo>
                    <a:lnTo>
                      <a:pt x="15039" y="100858"/>
                    </a:lnTo>
                    <a:lnTo>
                      <a:pt x="16961" y="103023"/>
                    </a:lnTo>
                    <a:lnTo>
                      <a:pt x="19039" y="105019"/>
                    </a:lnTo>
                    <a:lnTo>
                      <a:pt x="21120" y="106850"/>
                    </a:lnTo>
                    <a:lnTo>
                      <a:pt x="23360" y="108681"/>
                    </a:lnTo>
                    <a:lnTo>
                      <a:pt x="25761" y="110346"/>
                    </a:lnTo>
                    <a:lnTo>
                      <a:pt x="28160" y="111843"/>
                    </a:lnTo>
                    <a:lnTo>
                      <a:pt x="30720" y="113341"/>
                    </a:lnTo>
                    <a:lnTo>
                      <a:pt x="33440" y="114672"/>
                    </a:lnTo>
                    <a:lnTo>
                      <a:pt x="36319" y="115839"/>
                    </a:lnTo>
                    <a:lnTo>
                      <a:pt x="39200" y="116837"/>
                    </a:lnTo>
                    <a:lnTo>
                      <a:pt x="42240" y="117835"/>
                    </a:lnTo>
                    <a:lnTo>
                      <a:pt x="45280" y="118502"/>
                    </a:lnTo>
                    <a:lnTo>
                      <a:pt x="48480" y="119167"/>
                    </a:lnTo>
                    <a:lnTo>
                      <a:pt x="51838" y="119500"/>
                    </a:lnTo>
                    <a:lnTo>
                      <a:pt x="55199" y="119831"/>
                    </a:lnTo>
                    <a:lnTo>
                      <a:pt x="58878" y="119999"/>
                    </a:lnTo>
                    <a:lnTo>
                      <a:pt x="62398" y="119831"/>
                    </a:lnTo>
                    <a:lnTo>
                      <a:pt x="65918" y="119500"/>
                    </a:lnTo>
                    <a:lnTo>
                      <a:pt x="69438" y="119167"/>
                    </a:lnTo>
                    <a:lnTo>
                      <a:pt x="72638" y="118502"/>
                    </a:lnTo>
                    <a:lnTo>
                      <a:pt x="75840" y="117670"/>
                    </a:lnTo>
                    <a:lnTo>
                      <a:pt x="79039" y="116837"/>
                    </a:lnTo>
                    <a:lnTo>
                      <a:pt x="82079" y="115839"/>
                    </a:lnTo>
                    <a:lnTo>
                      <a:pt x="84958" y="114507"/>
                    </a:lnTo>
                    <a:lnTo>
                      <a:pt x="87678" y="113175"/>
                    </a:lnTo>
                    <a:lnTo>
                      <a:pt x="90397" y="111678"/>
                    </a:lnTo>
                    <a:lnTo>
                      <a:pt x="92958" y="110178"/>
                    </a:lnTo>
                    <a:lnTo>
                      <a:pt x="95359" y="108515"/>
                    </a:lnTo>
                    <a:lnTo>
                      <a:pt x="97758" y="106685"/>
                    </a:lnTo>
                    <a:lnTo>
                      <a:pt x="99998" y="104688"/>
                    </a:lnTo>
                    <a:lnTo>
                      <a:pt x="102078" y="102689"/>
                    </a:lnTo>
                    <a:lnTo>
                      <a:pt x="104159" y="100528"/>
                    </a:lnTo>
                    <a:lnTo>
                      <a:pt x="105917" y="98363"/>
                    </a:lnTo>
                    <a:lnTo>
                      <a:pt x="107677" y="96033"/>
                    </a:lnTo>
                    <a:lnTo>
                      <a:pt x="109437" y="93703"/>
                    </a:lnTo>
                    <a:lnTo>
                      <a:pt x="110879" y="91373"/>
                    </a:lnTo>
                    <a:lnTo>
                      <a:pt x="112318" y="88875"/>
                    </a:lnTo>
                    <a:lnTo>
                      <a:pt x="113598" y="86212"/>
                    </a:lnTo>
                    <a:lnTo>
                      <a:pt x="114878" y="83716"/>
                    </a:lnTo>
                    <a:lnTo>
                      <a:pt x="115997" y="81053"/>
                    </a:lnTo>
                    <a:lnTo>
                      <a:pt x="116798" y="78389"/>
                    </a:lnTo>
                    <a:lnTo>
                      <a:pt x="117598" y="75728"/>
                    </a:lnTo>
                    <a:lnTo>
                      <a:pt x="118399" y="72899"/>
                    </a:lnTo>
                    <a:lnTo>
                      <a:pt x="118878" y="70236"/>
                    </a:lnTo>
                    <a:lnTo>
                      <a:pt x="119358" y="67407"/>
                    </a:lnTo>
                    <a:lnTo>
                      <a:pt x="119679" y="64575"/>
                    </a:lnTo>
                    <a:lnTo>
                      <a:pt x="119838" y="61914"/>
                    </a:lnTo>
                    <a:lnTo>
                      <a:pt x="119997" y="59085"/>
                    </a:lnTo>
                    <a:lnTo>
                      <a:pt x="119838" y="56254"/>
                    </a:lnTo>
                    <a:lnTo>
                      <a:pt x="119679" y="53425"/>
                    </a:lnTo>
                    <a:lnTo>
                      <a:pt x="119358" y="50596"/>
                    </a:lnTo>
                    <a:lnTo>
                      <a:pt x="118878" y="47767"/>
                    </a:lnTo>
                    <a:lnTo>
                      <a:pt x="118399" y="45103"/>
                    </a:lnTo>
                    <a:lnTo>
                      <a:pt x="117598" y="42274"/>
                    </a:lnTo>
                    <a:lnTo>
                      <a:pt x="116798" y="39611"/>
                    </a:lnTo>
                    <a:lnTo>
                      <a:pt x="115997" y="37115"/>
                    </a:lnTo>
                    <a:lnTo>
                      <a:pt x="114878" y="34452"/>
                    </a:lnTo>
                    <a:lnTo>
                      <a:pt x="113757" y="31956"/>
                    </a:lnTo>
                    <a:lnTo>
                      <a:pt x="112477" y="29458"/>
                    </a:lnTo>
                    <a:lnTo>
                      <a:pt x="111038" y="26963"/>
                    </a:lnTo>
                    <a:lnTo>
                      <a:pt x="109598" y="24633"/>
                    </a:lnTo>
                    <a:lnTo>
                      <a:pt x="107997" y="22469"/>
                    </a:lnTo>
                    <a:lnTo>
                      <a:pt x="106237" y="20304"/>
                    </a:lnTo>
                    <a:lnTo>
                      <a:pt x="104477" y="18142"/>
                    </a:lnTo>
                    <a:lnTo>
                      <a:pt x="102558" y="16143"/>
                    </a:lnTo>
                    <a:lnTo>
                      <a:pt x="100477" y="14147"/>
                    </a:lnTo>
                    <a:lnTo>
                      <a:pt x="98397" y="12316"/>
                    </a:lnTo>
                    <a:lnTo>
                      <a:pt x="96157" y="10651"/>
                    </a:lnTo>
                    <a:lnTo>
                      <a:pt x="93917" y="8988"/>
                    </a:lnTo>
                    <a:lnTo>
                      <a:pt x="91518" y="7491"/>
                    </a:lnTo>
                    <a:lnTo>
                      <a:pt x="88958" y="6159"/>
                    </a:lnTo>
                    <a:lnTo>
                      <a:pt x="86397" y="4993"/>
                    </a:lnTo>
                    <a:lnTo>
                      <a:pt x="83678" y="3829"/>
                    </a:lnTo>
                    <a:lnTo>
                      <a:pt x="80799" y="2828"/>
                    </a:lnTo>
                    <a:lnTo>
                      <a:pt x="78080" y="1999"/>
                    </a:lnTo>
                    <a:lnTo>
                      <a:pt x="75039" y="1331"/>
                    </a:lnTo>
                    <a:lnTo>
                      <a:pt x="71999" y="667"/>
                    </a:lnTo>
                    <a:lnTo>
                      <a:pt x="68959" y="333"/>
                    </a:lnTo>
                    <a:lnTo>
                      <a:pt x="65759" y="0"/>
                    </a:lnTo>
                    <a:close/>
                  </a:path>
                </a:pathLst>
              </a:custGeom>
              <a:solidFill>
                <a:srgbClr val="9EA0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26"/>
              <p:cNvSpPr/>
              <p:nvPr/>
            </p:nvSpPr>
            <p:spPr>
              <a:xfrm>
                <a:off x="247162" y="1738550"/>
                <a:ext cx="1659900" cy="1681200"/>
              </a:xfrm>
              <a:custGeom>
                <a:rect b="b" l="l" r="r" t="t"/>
                <a:pathLst>
                  <a:path extrusionOk="0" h="120000" w="120000">
                    <a:moveTo>
                      <a:pt x="66654" y="0"/>
                    </a:moveTo>
                    <a:lnTo>
                      <a:pt x="62727" y="108"/>
                    </a:lnTo>
                    <a:lnTo>
                      <a:pt x="59018" y="323"/>
                    </a:lnTo>
                    <a:lnTo>
                      <a:pt x="55308" y="754"/>
                    </a:lnTo>
                    <a:lnTo>
                      <a:pt x="51708" y="1293"/>
                    </a:lnTo>
                    <a:lnTo>
                      <a:pt x="48218" y="2046"/>
                    </a:lnTo>
                    <a:lnTo>
                      <a:pt x="44836" y="2908"/>
                    </a:lnTo>
                    <a:lnTo>
                      <a:pt x="41672" y="3986"/>
                    </a:lnTo>
                    <a:lnTo>
                      <a:pt x="38509" y="5062"/>
                    </a:lnTo>
                    <a:lnTo>
                      <a:pt x="35455" y="6354"/>
                    </a:lnTo>
                    <a:lnTo>
                      <a:pt x="32509" y="7755"/>
                    </a:lnTo>
                    <a:lnTo>
                      <a:pt x="29782" y="9263"/>
                    </a:lnTo>
                    <a:lnTo>
                      <a:pt x="27055" y="10987"/>
                    </a:lnTo>
                    <a:lnTo>
                      <a:pt x="24544" y="12711"/>
                    </a:lnTo>
                    <a:lnTo>
                      <a:pt x="22036" y="14542"/>
                    </a:lnTo>
                    <a:lnTo>
                      <a:pt x="19746" y="16589"/>
                    </a:lnTo>
                    <a:lnTo>
                      <a:pt x="17563" y="18636"/>
                    </a:lnTo>
                    <a:lnTo>
                      <a:pt x="15490" y="20790"/>
                    </a:lnTo>
                    <a:lnTo>
                      <a:pt x="13527" y="23051"/>
                    </a:lnTo>
                    <a:lnTo>
                      <a:pt x="11673" y="25421"/>
                    </a:lnTo>
                    <a:lnTo>
                      <a:pt x="9927" y="27791"/>
                    </a:lnTo>
                    <a:lnTo>
                      <a:pt x="8400" y="30269"/>
                    </a:lnTo>
                    <a:lnTo>
                      <a:pt x="6981" y="32853"/>
                    </a:lnTo>
                    <a:lnTo>
                      <a:pt x="5673" y="35439"/>
                    </a:lnTo>
                    <a:lnTo>
                      <a:pt x="4473" y="38132"/>
                    </a:lnTo>
                    <a:lnTo>
                      <a:pt x="3381" y="40825"/>
                    </a:lnTo>
                    <a:lnTo>
                      <a:pt x="2508" y="43625"/>
                    </a:lnTo>
                    <a:lnTo>
                      <a:pt x="1745" y="46427"/>
                    </a:lnTo>
                    <a:lnTo>
                      <a:pt x="1091" y="49227"/>
                    </a:lnTo>
                    <a:lnTo>
                      <a:pt x="654" y="52136"/>
                    </a:lnTo>
                    <a:lnTo>
                      <a:pt x="218" y="55045"/>
                    </a:lnTo>
                    <a:lnTo>
                      <a:pt x="0" y="57952"/>
                    </a:lnTo>
                    <a:lnTo>
                      <a:pt x="0" y="60969"/>
                    </a:lnTo>
                    <a:lnTo>
                      <a:pt x="0" y="63446"/>
                    </a:lnTo>
                    <a:lnTo>
                      <a:pt x="218" y="65923"/>
                    </a:lnTo>
                    <a:lnTo>
                      <a:pt x="437" y="68402"/>
                    </a:lnTo>
                    <a:lnTo>
                      <a:pt x="764" y="70879"/>
                    </a:lnTo>
                    <a:lnTo>
                      <a:pt x="1310" y="73465"/>
                    </a:lnTo>
                    <a:lnTo>
                      <a:pt x="1854" y="76049"/>
                    </a:lnTo>
                    <a:lnTo>
                      <a:pt x="2618" y="78526"/>
                    </a:lnTo>
                    <a:lnTo>
                      <a:pt x="3381" y="81112"/>
                    </a:lnTo>
                    <a:lnTo>
                      <a:pt x="4364" y="83589"/>
                    </a:lnTo>
                    <a:lnTo>
                      <a:pt x="5345" y="86068"/>
                    </a:lnTo>
                    <a:lnTo>
                      <a:pt x="6545" y="88545"/>
                    </a:lnTo>
                    <a:lnTo>
                      <a:pt x="7854" y="91022"/>
                    </a:lnTo>
                    <a:lnTo>
                      <a:pt x="9273" y="93392"/>
                    </a:lnTo>
                    <a:lnTo>
                      <a:pt x="10800" y="95761"/>
                    </a:lnTo>
                    <a:lnTo>
                      <a:pt x="12546" y="98024"/>
                    </a:lnTo>
                    <a:lnTo>
                      <a:pt x="14290" y="100178"/>
                    </a:lnTo>
                    <a:lnTo>
                      <a:pt x="16254" y="102332"/>
                    </a:lnTo>
                    <a:lnTo>
                      <a:pt x="18327" y="104272"/>
                    </a:lnTo>
                    <a:lnTo>
                      <a:pt x="20617" y="106319"/>
                    </a:lnTo>
                    <a:lnTo>
                      <a:pt x="22909" y="108150"/>
                    </a:lnTo>
                    <a:lnTo>
                      <a:pt x="25417" y="109874"/>
                    </a:lnTo>
                    <a:lnTo>
                      <a:pt x="28036" y="111489"/>
                    </a:lnTo>
                    <a:lnTo>
                      <a:pt x="30872" y="112997"/>
                    </a:lnTo>
                    <a:lnTo>
                      <a:pt x="33817" y="114398"/>
                    </a:lnTo>
                    <a:lnTo>
                      <a:pt x="36872" y="115583"/>
                    </a:lnTo>
                    <a:lnTo>
                      <a:pt x="40145" y="116768"/>
                    </a:lnTo>
                    <a:lnTo>
                      <a:pt x="43526" y="117630"/>
                    </a:lnTo>
                    <a:lnTo>
                      <a:pt x="47126" y="118490"/>
                    </a:lnTo>
                    <a:lnTo>
                      <a:pt x="50726" y="119138"/>
                    </a:lnTo>
                    <a:lnTo>
                      <a:pt x="54654" y="119568"/>
                    </a:lnTo>
                    <a:lnTo>
                      <a:pt x="58691" y="119891"/>
                    </a:lnTo>
                    <a:lnTo>
                      <a:pt x="62835" y="120000"/>
                    </a:lnTo>
                    <a:lnTo>
                      <a:pt x="66217" y="119891"/>
                    </a:lnTo>
                    <a:lnTo>
                      <a:pt x="69600" y="119675"/>
                    </a:lnTo>
                    <a:lnTo>
                      <a:pt x="72981" y="119461"/>
                    </a:lnTo>
                    <a:lnTo>
                      <a:pt x="76254" y="119138"/>
                    </a:lnTo>
                    <a:lnTo>
                      <a:pt x="83017" y="118276"/>
                    </a:lnTo>
                    <a:lnTo>
                      <a:pt x="90109" y="117198"/>
                    </a:lnTo>
                    <a:lnTo>
                      <a:pt x="113672" y="111812"/>
                    </a:lnTo>
                    <a:lnTo>
                      <a:pt x="113672" y="91884"/>
                    </a:lnTo>
                    <a:lnTo>
                      <a:pt x="113781" y="87899"/>
                    </a:lnTo>
                    <a:lnTo>
                      <a:pt x="113999" y="84128"/>
                    </a:lnTo>
                    <a:lnTo>
                      <a:pt x="114216" y="83266"/>
                    </a:lnTo>
                    <a:lnTo>
                      <a:pt x="114543" y="82620"/>
                    </a:lnTo>
                    <a:lnTo>
                      <a:pt x="114981" y="82081"/>
                    </a:lnTo>
                    <a:lnTo>
                      <a:pt x="115635" y="81435"/>
                    </a:lnTo>
                    <a:lnTo>
                      <a:pt x="120000" y="77450"/>
                    </a:lnTo>
                    <a:lnTo>
                      <a:pt x="84982" y="77450"/>
                    </a:lnTo>
                    <a:lnTo>
                      <a:pt x="71781" y="84451"/>
                    </a:lnTo>
                    <a:lnTo>
                      <a:pt x="96653" y="83159"/>
                    </a:lnTo>
                    <a:lnTo>
                      <a:pt x="96653" y="109335"/>
                    </a:lnTo>
                    <a:lnTo>
                      <a:pt x="92836" y="110843"/>
                    </a:lnTo>
                    <a:lnTo>
                      <a:pt x="90653" y="111489"/>
                    </a:lnTo>
                    <a:lnTo>
                      <a:pt x="88363" y="112135"/>
                    </a:lnTo>
                    <a:lnTo>
                      <a:pt x="85744" y="112674"/>
                    </a:lnTo>
                    <a:lnTo>
                      <a:pt x="82798" y="113104"/>
                    </a:lnTo>
                    <a:lnTo>
                      <a:pt x="79417" y="113320"/>
                    </a:lnTo>
                    <a:lnTo>
                      <a:pt x="75708" y="113429"/>
                    </a:lnTo>
                    <a:lnTo>
                      <a:pt x="72435" y="113320"/>
                    </a:lnTo>
                    <a:lnTo>
                      <a:pt x="69162" y="113104"/>
                    </a:lnTo>
                    <a:lnTo>
                      <a:pt x="66000" y="112674"/>
                    </a:lnTo>
                    <a:lnTo>
                      <a:pt x="62835" y="112135"/>
                    </a:lnTo>
                    <a:lnTo>
                      <a:pt x="59889" y="111382"/>
                    </a:lnTo>
                    <a:lnTo>
                      <a:pt x="56945" y="110520"/>
                    </a:lnTo>
                    <a:lnTo>
                      <a:pt x="54108" y="109551"/>
                    </a:lnTo>
                    <a:lnTo>
                      <a:pt x="51381" y="108473"/>
                    </a:lnTo>
                    <a:lnTo>
                      <a:pt x="48764" y="107181"/>
                    </a:lnTo>
                    <a:lnTo>
                      <a:pt x="46253" y="105780"/>
                    </a:lnTo>
                    <a:lnTo>
                      <a:pt x="43745" y="104272"/>
                    </a:lnTo>
                    <a:lnTo>
                      <a:pt x="41453" y="102655"/>
                    </a:lnTo>
                    <a:lnTo>
                      <a:pt x="39163" y="100933"/>
                    </a:lnTo>
                    <a:lnTo>
                      <a:pt x="36982" y="99100"/>
                    </a:lnTo>
                    <a:lnTo>
                      <a:pt x="35017" y="97162"/>
                    </a:lnTo>
                    <a:lnTo>
                      <a:pt x="33055" y="95222"/>
                    </a:lnTo>
                    <a:lnTo>
                      <a:pt x="31199" y="93069"/>
                    </a:lnTo>
                    <a:lnTo>
                      <a:pt x="29455" y="90915"/>
                    </a:lnTo>
                    <a:lnTo>
                      <a:pt x="27817" y="88545"/>
                    </a:lnTo>
                    <a:lnTo>
                      <a:pt x="26290" y="86282"/>
                    </a:lnTo>
                    <a:lnTo>
                      <a:pt x="24873" y="83805"/>
                    </a:lnTo>
                    <a:lnTo>
                      <a:pt x="23563" y="81328"/>
                    </a:lnTo>
                    <a:lnTo>
                      <a:pt x="22473" y="78742"/>
                    </a:lnTo>
                    <a:lnTo>
                      <a:pt x="21381" y="76158"/>
                    </a:lnTo>
                    <a:lnTo>
                      <a:pt x="20400" y="73465"/>
                    </a:lnTo>
                    <a:lnTo>
                      <a:pt x="19636" y="70770"/>
                    </a:lnTo>
                    <a:lnTo>
                      <a:pt x="18873" y="68077"/>
                    </a:lnTo>
                    <a:lnTo>
                      <a:pt x="18327" y="65277"/>
                    </a:lnTo>
                    <a:lnTo>
                      <a:pt x="17890" y="62477"/>
                    </a:lnTo>
                    <a:lnTo>
                      <a:pt x="17563" y="59676"/>
                    </a:lnTo>
                    <a:lnTo>
                      <a:pt x="17346" y="56769"/>
                    </a:lnTo>
                    <a:lnTo>
                      <a:pt x="17346" y="53967"/>
                    </a:lnTo>
                    <a:lnTo>
                      <a:pt x="17346" y="51274"/>
                    </a:lnTo>
                    <a:lnTo>
                      <a:pt x="17563" y="48688"/>
                    </a:lnTo>
                    <a:lnTo>
                      <a:pt x="17781" y="46211"/>
                    </a:lnTo>
                    <a:lnTo>
                      <a:pt x="18217" y="43734"/>
                    </a:lnTo>
                    <a:lnTo>
                      <a:pt x="18654" y="41257"/>
                    </a:lnTo>
                    <a:lnTo>
                      <a:pt x="19309" y="38887"/>
                    </a:lnTo>
                    <a:lnTo>
                      <a:pt x="19963" y="36624"/>
                    </a:lnTo>
                    <a:lnTo>
                      <a:pt x="20727" y="34361"/>
                    </a:lnTo>
                    <a:lnTo>
                      <a:pt x="21709" y="32207"/>
                    </a:lnTo>
                    <a:lnTo>
                      <a:pt x="22690" y="30161"/>
                    </a:lnTo>
                    <a:lnTo>
                      <a:pt x="23782" y="28114"/>
                    </a:lnTo>
                    <a:lnTo>
                      <a:pt x="24873" y="26176"/>
                    </a:lnTo>
                    <a:lnTo>
                      <a:pt x="26182" y="24345"/>
                    </a:lnTo>
                    <a:lnTo>
                      <a:pt x="27490" y="22514"/>
                    </a:lnTo>
                    <a:lnTo>
                      <a:pt x="28909" y="20897"/>
                    </a:lnTo>
                    <a:lnTo>
                      <a:pt x="30436" y="19173"/>
                    </a:lnTo>
                    <a:lnTo>
                      <a:pt x="31963" y="17665"/>
                    </a:lnTo>
                    <a:lnTo>
                      <a:pt x="33599" y="16266"/>
                    </a:lnTo>
                    <a:lnTo>
                      <a:pt x="35345" y="14865"/>
                    </a:lnTo>
                    <a:lnTo>
                      <a:pt x="37090" y="13573"/>
                    </a:lnTo>
                    <a:lnTo>
                      <a:pt x="38945" y="12388"/>
                    </a:lnTo>
                    <a:lnTo>
                      <a:pt x="40909" y="11310"/>
                    </a:lnTo>
                    <a:lnTo>
                      <a:pt x="42872" y="10232"/>
                    </a:lnTo>
                    <a:lnTo>
                      <a:pt x="44836" y="9372"/>
                    </a:lnTo>
                    <a:lnTo>
                      <a:pt x="47018" y="8617"/>
                    </a:lnTo>
                    <a:lnTo>
                      <a:pt x="49091" y="7864"/>
                    </a:lnTo>
                    <a:lnTo>
                      <a:pt x="51272" y="7216"/>
                    </a:lnTo>
                    <a:lnTo>
                      <a:pt x="53564" y="6786"/>
                    </a:lnTo>
                    <a:lnTo>
                      <a:pt x="55854" y="6354"/>
                    </a:lnTo>
                    <a:lnTo>
                      <a:pt x="58254" y="6140"/>
                    </a:lnTo>
                    <a:lnTo>
                      <a:pt x="60545" y="5924"/>
                    </a:lnTo>
                    <a:lnTo>
                      <a:pt x="63054" y="5924"/>
                    </a:lnTo>
                    <a:lnTo>
                      <a:pt x="66545" y="6031"/>
                    </a:lnTo>
                    <a:lnTo>
                      <a:pt x="69927" y="6354"/>
                    </a:lnTo>
                    <a:lnTo>
                      <a:pt x="72981" y="6786"/>
                    </a:lnTo>
                    <a:lnTo>
                      <a:pt x="75927" y="7539"/>
                    </a:lnTo>
                    <a:lnTo>
                      <a:pt x="78654" y="8294"/>
                    </a:lnTo>
                    <a:lnTo>
                      <a:pt x="81271" y="9263"/>
                    </a:lnTo>
                    <a:lnTo>
                      <a:pt x="83671" y="10341"/>
                    </a:lnTo>
                    <a:lnTo>
                      <a:pt x="85853" y="11526"/>
                    </a:lnTo>
                    <a:lnTo>
                      <a:pt x="87926" y="12711"/>
                    </a:lnTo>
                    <a:lnTo>
                      <a:pt x="89780" y="14003"/>
                    </a:lnTo>
                    <a:lnTo>
                      <a:pt x="91526" y="15295"/>
                    </a:lnTo>
                    <a:lnTo>
                      <a:pt x="93163" y="16480"/>
                    </a:lnTo>
                    <a:lnTo>
                      <a:pt x="95999" y="18959"/>
                    </a:lnTo>
                    <a:lnTo>
                      <a:pt x="98290" y="21220"/>
                    </a:lnTo>
                    <a:lnTo>
                      <a:pt x="94253" y="27684"/>
                    </a:lnTo>
                    <a:lnTo>
                      <a:pt x="94253" y="27684"/>
                    </a:lnTo>
                    <a:lnTo>
                      <a:pt x="100034" y="26392"/>
                    </a:lnTo>
                    <a:lnTo>
                      <a:pt x="113672" y="13573"/>
                    </a:lnTo>
                    <a:lnTo>
                      <a:pt x="110508" y="11417"/>
                    </a:lnTo>
                    <a:lnTo>
                      <a:pt x="108435" y="10125"/>
                    </a:lnTo>
                    <a:lnTo>
                      <a:pt x="106035" y="8833"/>
                    </a:lnTo>
                    <a:lnTo>
                      <a:pt x="103307" y="7539"/>
                    </a:lnTo>
                    <a:lnTo>
                      <a:pt x="100034" y="6140"/>
                    </a:lnTo>
                    <a:lnTo>
                      <a:pt x="96217" y="4739"/>
                    </a:lnTo>
                    <a:lnTo>
                      <a:pt x="91853" y="3447"/>
                    </a:lnTo>
                    <a:lnTo>
                      <a:pt x="88909" y="2692"/>
                    </a:lnTo>
                    <a:lnTo>
                      <a:pt x="85963" y="2046"/>
                    </a:lnTo>
                    <a:lnTo>
                      <a:pt x="82798" y="1400"/>
                    </a:lnTo>
                    <a:lnTo>
                      <a:pt x="79744" y="969"/>
                    </a:lnTo>
                    <a:lnTo>
                      <a:pt x="76471" y="538"/>
                    </a:lnTo>
                    <a:lnTo>
                      <a:pt x="73308" y="215"/>
                    </a:lnTo>
                    <a:lnTo>
                      <a:pt x="69927" y="108"/>
                    </a:lnTo>
                    <a:lnTo>
                      <a:pt x="66654" y="0"/>
                    </a:lnTo>
                    <a:close/>
                  </a:path>
                </a:pathLst>
              </a:custGeom>
              <a:solidFill>
                <a:srgbClr val="9EA0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26"/>
              <p:cNvSpPr/>
              <p:nvPr/>
            </p:nvSpPr>
            <p:spPr>
              <a:xfrm>
                <a:off x="5530275" y="1685724"/>
                <a:ext cx="602100" cy="1614600"/>
              </a:xfrm>
              <a:custGeom>
                <a:rect b="b" l="l" r="r" t="t"/>
                <a:pathLst>
                  <a:path extrusionOk="0" h="120000" w="120000">
                    <a:moveTo>
                      <a:pt x="34288" y="1"/>
                    </a:moveTo>
                    <a:lnTo>
                      <a:pt x="4" y="6168"/>
                    </a:lnTo>
                    <a:lnTo>
                      <a:pt x="34891" y="6168"/>
                    </a:lnTo>
                    <a:lnTo>
                      <a:pt x="34891" y="105418"/>
                    </a:lnTo>
                    <a:lnTo>
                      <a:pt x="34891" y="111026"/>
                    </a:lnTo>
                    <a:lnTo>
                      <a:pt x="34891" y="112148"/>
                    </a:lnTo>
                    <a:lnTo>
                      <a:pt x="34587" y="113157"/>
                    </a:lnTo>
                    <a:lnTo>
                      <a:pt x="33685" y="114054"/>
                    </a:lnTo>
                    <a:lnTo>
                      <a:pt x="32783" y="114838"/>
                    </a:lnTo>
                    <a:lnTo>
                      <a:pt x="30980" y="115849"/>
                    </a:lnTo>
                    <a:lnTo>
                      <a:pt x="28872" y="116969"/>
                    </a:lnTo>
                    <a:lnTo>
                      <a:pt x="22560" y="119998"/>
                    </a:lnTo>
                    <a:lnTo>
                      <a:pt x="103159" y="119998"/>
                    </a:lnTo>
                    <a:lnTo>
                      <a:pt x="120000" y="116297"/>
                    </a:lnTo>
                    <a:lnTo>
                      <a:pt x="108271" y="115849"/>
                    </a:lnTo>
                    <a:lnTo>
                      <a:pt x="96842" y="115399"/>
                    </a:lnTo>
                    <a:lnTo>
                      <a:pt x="91730" y="115174"/>
                    </a:lnTo>
                    <a:lnTo>
                      <a:pt x="87520" y="114838"/>
                    </a:lnTo>
                    <a:lnTo>
                      <a:pt x="86015" y="114615"/>
                    </a:lnTo>
                    <a:lnTo>
                      <a:pt x="84510" y="114390"/>
                    </a:lnTo>
                    <a:lnTo>
                      <a:pt x="83006" y="114054"/>
                    </a:lnTo>
                    <a:lnTo>
                      <a:pt x="82104" y="113605"/>
                    </a:lnTo>
                    <a:lnTo>
                      <a:pt x="81202" y="113157"/>
                    </a:lnTo>
                    <a:lnTo>
                      <a:pt x="80300" y="112596"/>
                    </a:lnTo>
                    <a:lnTo>
                      <a:pt x="79702" y="112035"/>
                    </a:lnTo>
                    <a:lnTo>
                      <a:pt x="79398" y="111251"/>
                    </a:lnTo>
                    <a:lnTo>
                      <a:pt x="78795" y="109567"/>
                    </a:lnTo>
                    <a:lnTo>
                      <a:pt x="78496" y="107325"/>
                    </a:lnTo>
                    <a:lnTo>
                      <a:pt x="78496" y="105418"/>
                    </a:lnTo>
                    <a:lnTo>
                      <a:pt x="78496" y="11102"/>
                    </a:lnTo>
                    <a:lnTo>
                      <a:pt x="78795" y="10094"/>
                    </a:lnTo>
                    <a:lnTo>
                      <a:pt x="79702" y="8076"/>
                    </a:lnTo>
                    <a:lnTo>
                      <a:pt x="80903" y="6393"/>
                    </a:lnTo>
                    <a:lnTo>
                      <a:pt x="82408" y="5047"/>
                    </a:lnTo>
                    <a:lnTo>
                      <a:pt x="84510" y="3925"/>
                    </a:lnTo>
                    <a:lnTo>
                      <a:pt x="87221" y="3028"/>
                    </a:lnTo>
                    <a:lnTo>
                      <a:pt x="90529" y="2019"/>
                    </a:lnTo>
                    <a:lnTo>
                      <a:pt x="94435" y="1122"/>
                    </a:lnTo>
                    <a:lnTo>
                      <a:pt x="99248" y="1"/>
                    </a:lnTo>
                    <a:close/>
                  </a:path>
                </a:pathLst>
              </a:custGeom>
              <a:solidFill>
                <a:srgbClr val="9EA0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26"/>
              <p:cNvSpPr/>
              <p:nvPr/>
            </p:nvSpPr>
            <p:spPr>
              <a:xfrm>
                <a:off x="6148976" y="2253125"/>
                <a:ext cx="947700" cy="1091100"/>
              </a:xfrm>
              <a:custGeom>
                <a:rect b="b" l="l" r="r" t="t"/>
                <a:pathLst>
                  <a:path extrusionOk="0" h="120000" w="120000">
                    <a:moveTo>
                      <a:pt x="57708" y="8298"/>
                    </a:moveTo>
                    <a:lnTo>
                      <a:pt x="60572" y="8466"/>
                    </a:lnTo>
                    <a:lnTo>
                      <a:pt x="63247" y="8796"/>
                    </a:lnTo>
                    <a:lnTo>
                      <a:pt x="66115" y="9461"/>
                    </a:lnTo>
                    <a:lnTo>
                      <a:pt x="68600" y="10124"/>
                    </a:lnTo>
                    <a:lnTo>
                      <a:pt x="71082" y="11287"/>
                    </a:lnTo>
                    <a:lnTo>
                      <a:pt x="73377" y="12447"/>
                    </a:lnTo>
                    <a:lnTo>
                      <a:pt x="75669" y="13775"/>
                    </a:lnTo>
                    <a:lnTo>
                      <a:pt x="77771" y="15271"/>
                    </a:lnTo>
                    <a:lnTo>
                      <a:pt x="79490" y="16764"/>
                    </a:lnTo>
                    <a:lnTo>
                      <a:pt x="81209" y="18590"/>
                    </a:lnTo>
                    <a:lnTo>
                      <a:pt x="82548" y="20248"/>
                    </a:lnTo>
                    <a:lnTo>
                      <a:pt x="83884" y="22074"/>
                    </a:lnTo>
                    <a:lnTo>
                      <a:pt x="84840" y="24067"/>
                    </a:lnTo>
                    <a:lnTo>
                      <a:pt x="85413" y="25893"/>
                    </a:lnTo>
                    <a:lnTo>
                      <a:pt x="85986" y="27884"/>
                    </a:lnTo>
                    <a:lnTo>
                      <a:pt x="86179" y="29709"/>
                    </a:lnTo>
                    <a:lnTo>
                      <a:pt x="85986" y="30873"/>
                    </a:lnTo>
                    <a:lnTo>
                      <a:pt x="85606" y="32033"/>
                    </a:lnTo>
                    <a:lnTo>
                      <a:pt x="84840" y="32863"/>
                    </a:lnTo>
                    <a:lnTo>
                      <a:pt x="83884" y="33694"/>
                    </a:lnTo>
                    <a:lnTo>
                      <a:pt x="82738" y="34521"/>
                    </a:lnTo>
                    <a:lnTo>
                      <a:pt x="81402" y="35187"/>
                    </a:lnTo>
                    <a:lnTo>
                      <a:pt x="77771" y="36515"/>
                    </a:lnTo>
                    <a:lnTo>
                      <a:pt x="25606" y="56098"/>
                    </a:lnTo>
                    <a:lnTo>
                      <a:pt x="25033" y="49460"/>
                    </a:lnTo>
                    <a:lnTo>
                      <a:pt x="24650" y="46141"/>
                    </a:lnTo>
                    <a:lnTo>
                      <a:pt x="24650" y="42987"/>
                    </a:lnTo>
                    <a:lnTo>
                      <a:pt x="24650" y="40496"/>
                    </a:lnTo>
                    <a:lnTo>
                      <a:pt x="24843" y="38173"/>
                    </a:lnTo>
                    <a:lnTo>
                      <a:pt x="25226" y="35849"/>
                    </a:lnTo>
                    <a:lnTo>
                      <a:pt x="25606" y="33694"/>
                    </a:lnTo>
                    <a:lnTo>
                      <a:pt x="26179" y="31700"/>
                    </a:lnTo>
                    <a:lnTo>
                      <a:pt x="26752" y="29709"/>
                    </a:lnTo>
                    <a:lnTo>
                      <a:pt x="27328" y="27884"/>
                    </a:lnTo>
                    <a:lnTo>
                      <a:pt x="28281" y="26223"/>
                    </a:lnTo>
                    <a:lnTo>
                      <a:pt x="29047" y="24565"/>
                    </a:lnTo>
                    <a:lnTo>
                      <a:pt x="30003" y="22904"/>
                    </a:lnTo>
                    <a:lnTo>
                      <a:pt x="32105" y="20083"/>
                    </a:lnTo>
                    <a:lnTo>
                      <a:pt x="34396" y="17594"/>
                    </a:lnTo>
                    <a:lnTo>
                      <a:pt x="36881" y="15436"/>
                    </a:lnTo>
                    <a:lnTo>
                      <a:pt x="39363" y="13610"/>
                    </a:lnTo>
                    <a:lnTo>
                      <a:pt x="42231" y="12117"/>
                    </a:lnTo>
                    <a:lnTo>
                      <a:pt x="44906" y="10954"/>
                    </a:lnTo>
                    <a:lnTo>
                      <a:pt x="47581" y="9959"/>
                    </a:lnTo>
                    <a:lnTo>
                      <a:pt x="50256" y="9128"/>
                    </a:lnTo>
                    <a:lnTo>
                      <a:pt x="52931" y="8631"/>
                    </a:lnTo>
                    <a:lnTo>
                      <a:pt x="55416" y="8298"/>
                    </a:lnTo>
                    <a:close/>
                    <a:moveTo>
                      <a:pt x="65732" y="0"/>
                    </a:moveTo>
                    <a:lnTo>
                      <a:pt x="62867" y="167"/>
                    </a:lnTo>
                    <a:lnTo>
                      <a:pt x="60000" y="332"/>
                    </a:lnTo>
                    <a:lnTo>
                      <a:pt x="57325" y="497"/>
                    </a:lnTo>
                    <a:lnTo>
                      <a:pt x="54460" y="998"/>
                    </a:lnTo>
                    <a:lnTo>
                      <a:pt x="51592" y="1495"/>
                    </a:lnTo>
                    <a:lnTo>
                      <a:pt x="48727" y="1993"/>
                    </a:lnTo>
                    <a:lnTo>
                      <a:pt x="45862" y="2821"/>
                    </a:lnTo>
                    <a:lnTo>
                      <a:pt x="42994" y="3651"/>
                    </a:lnTo>
                    <a:lnTo>
                      <a:pt x="40129" y="4481"/>
                    </a:lnTo>
                    <a:lnTo>
                      <a:pt x="37261" y="5645"/>
                    </a:lnTo>
                    <a:lnTo>
                      <a:pt x="34586" y="6805"/>
                    </a:lnTo>
                    <a:lnTo>
                      <a:pt x="31911" y="8133"/>
                    </a:lnTo>
                    <a:lnTo>
                      <a:pt x="29237" y="9461"/>
                    </a:lnTo>
                    <a:lnTo>
                      <a:pt x="26752" y="10954"/>
                    </a:lnTo>
                    <a:lnTo>
                      <a:pt x="24270" y="12615"/>
                    </a:lnTo>
                    <a:lnTo>
                      <a:pt x="21785" y="14273"/>
                    </a:lnTo>
                    <a:lnTo>
                      <a:pt x="19493" y="16266"/>
                    </a:lnTo>
                    <a:lnTo>
                      <a:pt x="17198" y="18092"/>
                    </a:lnTo>
                    <a:lnTo>
                      <a:pt x="15096" y="20248"/>
                    </a:lnTo>
                    <a:lnTo>
                      <a:pt x="12994" y="22406"/>
                    </a:lnTo>
                    <a:lnTo>
                      <a:pt x="11085" y="24730"/>
                    </a:lnTo>
                    <a:lnTo>
                      <a:pt x="9173" y="27221"/>
                    </a:lnTo>
                    <a:lnTo>
                      <a:pt x="7644" y="29709"/>
                    </a:lnTo>
                    <a:lnTo>
                      <a:pt x="6115" y="32366"/>
                    </a:lnTo>
                    <a:lnTo>
                      <a:pt x="4779" y="35022"/>
                    </a:lnTo>
                    <a:lnTo>
                      <a:pt x="3440" y="38008"/>
                    </a:lnTo>
                    <a:lnTo>
                      <a:pt x="2488" y="40997"/>
                    </a:lnTo>
                    <a:lnTo>
                      <a:pt x="1532" y="43983"/>
                    </a:lnTo>
                    <a:lnTo>
                      <a:pt x="959" y="47302"/>
                    </a:lnTo>
                    <a:lnTo>
                      <a:pt x="386" y="50623"/>
                    </a:lnTo>
                    <a:lnTo>
                      <a:pt x="3" y="54107"/>
                    </a:lnTo>
                    <a:lnTo>
                      <a:pt x="3" y="57594"/>
                    </a:lnTo>
                    <a:lnTo>
                      <a:pt x="3" y="61245"/>
                    </a:lnTo>
                    <a:lnTo>
                      <a:pt x="386" y="64729"/>
                    </a:lnTo>
                    <a:lnTo>
                      <a:pt x="959" y="68380"/>
                    </a:lnTo>
                    <a:lnTo>
                      <a:pt x="1722" y="72032"/>
                    </a:lnTo>
                    <a:lnTo>
                      <a:pt x="2678" y="75683"/>
                    </a:lnTo>
                    <a:lnTo>
                      <a:pt x="3823" y="79170"/>
                    </a:lnTo>
                    <a:lnTo>
                      <a:pt x="5352" y="82822"/>
                    </a:lnTo>
                    <a:lnTo>
                      <a:pt x="6881" y="86305"/>
                    </a:lnTo>
                    <a:lnTo>
                      <a:pt x="8793" y="89792"/>
                    </a:lnTo>
                    <a:lnTo>
                      <a:pt x="11085" y="93111"/>
                    </a:lnTo>
                    <a:lnTo>
                      <a:pt x="13377" y="96265"/>
                    </a:lnTo>
                    <a:lnTo>
                      <a:pt x="16052" y="99418"/>
                    </a:lnTo>
                    <a:lnTo>
                      <a:pt x="18920" y="102405"/>
                    </a:lnTo>
                    <a:lnTo>
                      <a:pt x="22168" y="105226"/>
                    </a:lnTo>
                    <a:lnTo>
                      <a:pt x="25606" y="107882"/>
                    </a:lnTo>
                    <a:lnTo>
                      <a:pt x="29237" y="110205"/>
                    </a:lnTo>
                    <a:lnTo>
                      <a:pt x="31911" y="111866"/>
                    </a:lnTo>
                    <a:lnTo>
                      <a:pt x="34779" y="113359"/>
                    </a:lnTo>
                    <a:lnTo>
                      <a:pt x="37454" y="114522"/>
                    </a:lnTo>
                    <a:lnTo>
                      <a:pt x="40129" y="115683"/>
                    </a:lnTo>
                    <a:lnTo>
                      <a:pt x="42804" y="116513"/>
                    </a:lnTo>
                    <a:lnTo>
                      <a:pt x="45289" y="117343"/>
                    </a:lnTo>
                    <a:lnTo>
                      <a:pt x="47964" y="118006"/>
                    </a:lnTo>
                    <a:lnTo>
                      <a:pt x="50446" y="118504"/>
                    </a:lnTo>
                    <a:lnTo>
                      <a:pt x="55223" y="119334"/>
                    </a:lnTo>
                    <a:lnTo>
                      <a:pt x="59620" y="119832"/>
                    </a:lnTo>
                    <a:lnTo>
                      <a:pt x="63823" y="119997"/>
                    </a:lnTo>
                    <a:lnTo>
                      <a:pt x="70702" y="119997"/>
                    </a:lnTo>
                    <a:lnTo>
                      <a:pt x="74140" y="119832"/>
                    </a:lnTo>
                    <a:lnTo>
                      <a:pt x="77581" y="119499"/>
                    </a:lnTo>
                    <a:lnTo>
                      <a:pt x="81019" y="119001"/>
                    </a:lnTo>
                    <a:lnTo>
                      <a:pt x="84650" y="118339"/>
                    </a:lnTo>
                    <a:lnTo>
                      <a:pt x="88088" y="117508"/>
                    </a:lnTo>
                    <a:lnTo>
                      <a:pt x="91718" y="116513"/>
                    </a:lnTo>
                    <a:lnTo>
                      <a:pt x="95349" y="115185"/>
                    </a:lnTo>
                    <a:lnTo>
                      <a:pt x="97641" y="114190"/>
                    </a:lnTo>
                    <a:lnTo>
                      <a:pt x="99936" y="113026"/>
                    </a:lnTo>
                    <a:lnTo>
                      <a:pt x="104713" y="110703"/>
                    </a:lnTo>
                    <a:lnTo>
                      <a:pt x="120000" y="98255"/>
                    </a:lnTo>
                    <a:lnTo>
                      <a:pt x="112355" y="101409"/>
                    </a:lnTo>
                    <a:lnTo>
                      <a:pt x="108534" y="102902"/>
                    </a:lnTo>
                    <a:lnTo>
                      <a:pt x="104330" y="104230"/>
                    </a:lnTo>
                    <a:lnTo>
                      <a:pt x="99936" y="105393"/>
                    </a:lnTo>
                    <a:lnTo>
                      <a:pt x="95159" y="106224"/>
                    </a:lnTo>
                    <a:lnTo>
                      <a:pt x="90189" y="106721"/>
                    </a:lnTo>
                    <a:lnTo>
                      <a:pt x="87708" y="106886"/>
                    </a:lnTo>
                    <a:lnTo>
                      <a:pt x="84840" y="107051"/>
                    </a:lnTo>
                    <a:lnTo>
                      <a:pt x="82358" y="106886"/>
                    </a:lnTo>
                    <a:lnTo>
                      <a:pt x="79873" y="106721"/>
                    </a:lnTo>
                    <a:lnTo>
                      <a:pt x="77388" y="106554"/>
                    </a:lnTo>
                    <a:lnTo>
                      <a:pt x="74903" y="106224"/>
                    </a:lnTo>
                    <a:lnTo>
                      <a:pt x="72421" y="105723"/>
                    </a:lnTo>
                    <a:lnTo>
                      <a:pt x="69936" y="105061"/>
                    </a:lnTo>
                    <a:lnTo>
                      <a:pt x="67644" y="104398"/>
                    </a:lnTo>
                    <a:lnTo>
                      <a:pt x="65159" y="103568"/>
                    </a:lnTo>
                    <a:lnTo>
                      <a:pt x="62867" y="102737"/>
                    </a:lnTo>
                    <a:lnTo>
                      <a:pt x="60572" y="101742"/>
                    </a:lnTo>
                    <a:lnTo>
                      <a:pt x="58281" y="100746"/>
                    </a:lnTo>
                    <a:lnTo>
                      <a:pt x="56179" y="99418"/>
                    </a:lnTo>
                    <a:lnTo>
                      <a:pt x="53887" y="98255"/>
                    </a:lnTo>
                    <a:lnTo>
                      <a:pt x="51785" y="96927"/>
                    </a:lnTo>
                    <a:lnTo>
                      <a:pt x="49873" y="95434"/>
                    </a:lnTo>
                    <a:lnTo>
                      <a:pt x="47771" y="93773"/>
                    </a:lnTo>
                    <a:lnTo>
                      <a:pt x="45862" y="92115"/>
                    </a:lnTo>
                    <a:lnTo>
                      <a:pt x="43950" y="90455"/>
                    </a:lnTo>
                    <a:lnTo>
                      <a:pt x="42231" y="88629"/>
                    </a:lnTo>
                    <a:lnTo>
                      <a:pt x="40509" y="86638"/>
                    </a:lnTo>
                    <a:lnTo>
                      <a:pt x="38790" y="84647"/>
                    </a:lnTo>
                    <a:lnTo>
                      <a:pt x="37261" y="82489"/>
                    </a:lnTo>
                    <a:lnTo>
                      <a:pt x="35732" y="80330"/>
                    </a:lnTo>
                    <a:lnTo>
                      <a:pt x="34207" y="78007"/>
                    </a:lnTo>
                    <a:lnTo>
                      <a:pt x="32867" y="75683"/>
                    </a:lnTo>
                    <a:lnTo>
                      <a:pt x="31528" y="73195"/>
                    </a:lnTo>
                    <a:lnTo>
                      <a:pt x="30383" y="70704"/>
                    </a:lnTo>
                    <a:lnTo>
                      <a:pt x="29237" y="68048"/>
                    </a:lnTo>
                    <a:lnTo>
                      <a:pt x="28281" y="65394"/>
                    </a:lnTo>
                    <a:lnTo>
                      <a:pt x="27328" y="62738"/>
                    </a:lnTo>
                    <a:lnTo>
                      <a:pt x="26562" y="59749"/>
                    </a:lnTo>
                    <a:lnTo>
                      <a:pt x="25799" y="56928"/>
                    </a:lnTo>
                    <a:lnTo>
                      <a:pt x="47964" y="55435"/>
                    </a:lnTo>
                    <a:lnTo>
                      <a:pt x="115413" y="31700"/>
                    </a:lnTo>
                    <a:lnTo>
                      <a:pt x="114457" y="29377"/>
                    </a:lnTo>
                    <a:lnTo>
                      <a:pt x="113311" y="26556"/>
                    </a:lnTo>
                    <a:lnTo>
                      <a:pt x="111975" y="23569"/>
                    </a:lnTo>
                    <a:lnTo>
                      <a:pt x="109873" y="20248"/>
                    </a:lnTo>
                    <a:lnTo>
                      <a:pt x="108724" y="18590"/>
                    </a:lnTo>
                    <a:lnTo>
                      <a:pt x="107388" y="16929"/>
                    </a:lnTo>
                    <a:lnTo>
                      <a:pt x="105859" y="15271"/>
                    </a:lnTo>
                    <a:lnTo>
                      <a:pt x="104140" y="13610"/>
                    </a:lnTo>
                    <a:lnTo>
                      <a:pt x="102228" y="11784"/>
                    </a:lnTo>
                    <a:lnTo>
                      <a:pt x="100126" y="10124"/>
                    </a:lnTo>
                    <a:lnTo>
                      <a:pt x="97834" y="8631"/>
                    </a:lnTo>
                    <a:lnTo>
                      <a:pt x="95349" y="6973"/>
                    </a:lnTo>
                    <a:lnTo>
                      <a:pt x="91911" y="5312"/>
                    </a:lnTo>
                    <a:lnTo>
                      <a:pt x="88471" y="3984"/>
                    </a:lnTo>
                    <a:lnTo>
                      <a:pt x="84840" y="2656"/>
                    </a:lnTo>
                    <a:lnTo>
                      <a:pt x="81209" y="1825"/>
                    </a:lnTo>
                    <a:lnTo>
                      <a:pt x="77388" y="998"/>
                    </a:lnTo>
                    <a:lnTo>
                      <a:pt x="73567" y="497"/>
                    </a:lnTo>
                    <a:lnTo>
                      <a:pt x="69553" y="167"/>
                    </a:lnTo>
                    <a:lnTo>
                      <a:pt x="65732" y="0"/>
                    </a:lnTo>
                    <a:close/>
                  </a:path>
                </a:pathLst>
              </a:custGeom>
              <a:solidFill>
                <a:srgbClr val="9EA0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" name="Google Shape;133;p26"/>
            <p:cNvGrpSpPr/>
            <p:nvPr/>
          </p:nvGrpSpPr>
          <p:grpSpPr>
            <a:xfrm>
              <a:off x="459531" y="3082147"/>
              <a:ext cx="1698037" cy="555272"/>
              <a:chOff x="247162" y="1685724"/>
              <a:chExt cx="7134609" cy="2333076"/>
            </a:xfrm>
          </p:grpSpPr>
          <p:sp>
            <p:nvSpPr>
              <p:cNvPr id="134" name="Google Shape;134;p26"/>
              <p:cNvSpPr/>
              <p:nvPr/>
            </p:nvSpPr>
            <p:spPr>
              <a:xfrm>
                <a:off x="7066471" y="2271224"/>
                <a:ext cx="315300" cy="165900"/>
              </a:xfrm>
              <a:custGeom>
                <a:rect b="b" l="l" r="r" t="t"/>
                <a:pathLst>
                  <a:path extrusionOk="0" h="120000" w="120000">
                    <a:moveTo>
                      <a:pt x="9" y="18"/>
                    </a:moveTo>
                    <a:lnTo>
                      <a:pt x="9" y="12016"/>
                    </a:lnTo>
                    <a:lnTo>
                      <a:pt x="20098" y="12016"/>
                    </a:lnTo>
                    <a:lnTo>
                      <a:pt x="20098" y="119981"/>
                    </a:lnTo>
                    <a:lnTo>
                      <a:pt x="27564" y="119981"/>
                    </a:lnTo>
                    <a:lnTo>
                      <a:pt x="27564" y="12016"/>
                    </a:lnTo>
                    <a:lnTo>
                      <a:pt x="47663" y="12016"/>
                    </a:lnTo>
                    <a:lnTo>
                      <a:pt x="47663" y="18"/>
                    </a:lnTo>
                    <a:close/>
                    <a:moveTo>
                      <a:pt x="56842" y="18"/>
                    </a:moveTo>
                    <a:lnTo>
                      <a:pt x="56842" y="119981"/>
                    </a:lnTo>
                    <a:lnTo>
                      <a:pt x="63738" y="119981"/>
                    </a:lnTo>
                    <a:lnTo>
                      <a:pt x="63738" y="43638"/>
                    </a:lnTo>
                    <a:lnTo>
                      <a:pt x="63738" y="27285"/>
                    </a:lnTo>
                    <a:lnTo>
                      <a:pt x="63157" y="13100"/>
                    </a:lnTo>
                    <a:lnTo>
                      <a:pt x="63738" y="13100"/>
                    </a:lnTo>
                    <a:lnTo>
                      <a:pt x="84977" y="119981"/>
                    </a:lnTo>
                    <a:lnTo>
                      <a:pt x="90722" y="119981"/>
                    </a:lnTo>
                    <a:lnTo>
                      <a:pt x="112533" y="13100"/>
                    </a:lnTo>
                    <a:lnTo>
                      <a:pt x="113113" y="13100"/>
                    </a:lnTo>
                    <a:lnTo>
                      <a:pt x="112533" y="42553"/>
                    </a:lnTo>
                    <a:lnTo>
                      <a:pt x="112533" y="119981"/>
                    </a:lnTo>
                    <a:lnTo>
                      <a:pt x="120000" y="119981"/>
                    </a:lnTo>
                    <a:lnTo>
                      <a:pt x="120000" y="18"/>
                    </a:lnTo>
                    <a:lnTo>
                      <a:pt x="108519" y="18"/>
                    </a:lnTo>
                    <a:lnTo>
                      <a:pt x="88421" y="99274"/>
                    </a:lnTo>
                    <a:lnTo>
                      <a:pt x="68332" y="18"/>
                    </a:lnTo>
                    <a:close/>
                  </a:path>
                </a:pathLst>
              </a:custGeom>
              <a:solidFill>
                <a:srgbClr val="9698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26"/>
              <p:cNvSpPr/>
              <p:nvPr/>
            </p:nvSpPr>
            <p:spPr>
              <a:xfrm>
                <a:off x="4422648" y="2284800"/>
                <a:ext cx="1134900" cy="1734000"/>
              </a:xfrm>
              <a:custGeom>
                <a:rect b="b" l="l" r="r" t="t"/>
                <a:pathLst>
                  <a:path extrusionOk="0" h="120000" w="120000">
                    <a:moveTo>
                      <a:pt x="57127" y="5223"/>
                    </a:moveTo>
                    <a:lnTo>
                      <a:pt x="59041" y="5432"/>
                    </a:lnTo>
                    <a:lnTo>
                      <a:pt x="60638" y="5640"/>
                    </a:lnTo>
                    <a:lnTo>
                      <a:pt x="62393" y="5955"/>
                    </a:lnTo>
                    <a:lnTo>
                      <a:pt x="63990" y="6372"/>
                    </a:lnTo>
                    <a:lnTo>
                      <a:pt x="65584" y="6894"/>
                    </a:lnTo>
                    <a:lnTo>
                      <a:pt x="67020" y="7521"/>
                    </a:lnTo>
                    <a:lnTo>
                      <a:pt x="68458" y="8147"/>
                    </a:lnTo>
                    <a:lnTo>
                      <a:pt x="69893" y="8879"/>
                    </a:lnTo>
                    <a:lnTo>
                      <a:pt x="71170" y="9609"/>
                    </a:lnTo>
                    <a:lnTo>
                      <a:pt x="72447" y="10445"/>
                    </a:lnTo>
                    <a:lnTo>
                      <a:pt x="73724" y="11384"/>
                    </a:lnTo>
                    <a:lnTo>
                      <a:pt x="75957" y="13369"/>
                    </a:lnTo>
                    <a:lnTo>
                      <a:pt x="78030" y="15457"/>
                    </a:lnTo>
                    <a:lnTo>
                      <a:pt x="79785" y="17651"/>
                    </a:lnTo>
                    <a:lnTo>
                      <a:pt x="81382" y="20053"/>
                    </a:lnTo>
                    <a:lnTo>
                      <a:pt x="82659" y="22456"/>
                    </a:lnTo>
                    <a:lnTo>
                      <a:pt x="83775" y="24857"/>
                    </a:lnTo>
                    <a:lnTo>
                      <a:pt x="84573" y="27259"/>
                    </a:lnTo>
                    <a:lnTo>
                      <a:pt x="85213" y="29662"/>
                    </a:lnTo>
                    <a:lnTo>
                      <a:pt x="85530" y="31958"/>
                    </a:lnTo>
                    <a:lnTo>
                      <a:pt x="85691" y="34152"/>
                    </a:lnTo>
                    <a:lnTo>
                      <a:pt x="85691" y="35301"/>
                    </a:lnTo>
                    <a:lnTo>
                      <a:pt x="85530" y="36659"/>
                    </a:lnTo>
                    <a:lnTo>
                      <a:pt x="85213" y="38121"/>
                    </a:lnTo>
                    <a:lnTo>
                      <a:pt x="84732" y="39583"/>
                    </a:lnTo>
                    <a:lnTo>
                      <a:pt x="83936" y="41149"/>
                    </a:lnTo>
                    <a:lnTo>
                      <a:pt x="82976" y="42716"/>
                    </a:lnTo>
                    <a:lnTo>
                      <a:pt x="82180" y="43552"/>
                    </a:lnTo>
                    <a:lnTo>
                      <a:pt x="81541" y="44282"/>
                    </a:lnTo>
                    <a:lnTo>
                      <a:pt x="80584" y="45014"/>
                    </a:lnTo>
                    <a:lnTo>
                      <a:pt x="79627" y="45641"/>
                    </a:lnTo>
                    <a:lnTo>
                      <a:pt x="78030" y="46580"/>
                    </a:lnTo>
                    <a:lnTo>
                      <a:pt x="76275" y="47416"/>
                    </a:lnTo>
                    <a:lnTo>
                      <a:pt x="74361" y="48146"/>
                    </a:lnTo>
                    <a:lnTo>
                      <a:pt x="72286" y="48774"/>
                    </a:lnTo>
                    <a:lnTo>
                      <a:pt x="70052" y="49295"/>
                    </a:lnTo>
                    <a:lnTo>
                      <a:pt x="67818" y="49713"/>
                    </a:lnTo>
                    <a:lnTo>
                      <a:pt x="65584" y="50027"/>
                    </a:lnTo>
                    <a:lnTo>
                      <a:pt x="61436" y="50027"/>
                    </a:lnTo>
                    <a:lnTo>
                      <a:pt x="59520" y="49923"/>
                    </a:lnTo>
                    <a:lnTo>
                      <a:pt x="57764" y="49608"/>
                    </a:lnTo>
                    <a:lnTo>
                      <a:pt x="56009" y="49295"/>
                    </a:lnTo>
                    <a:lnTo>
                      <a:pt x="54415" y="48878"/>
                    </a:lnTo>
                    <a:lnTo>
                      <a:pt x="52818" y="48355"/>
                    </a:lnTo>
                    <a:lnTo>
                      <a:pt x="51383" y="47833"/>
                    </a:lnTo>
                    <a:lnTo>
                      <a:pt x="49786" y="47206"/>
                    </a:lnTo>
                    <a:lnTo>
                      <a:pt x="48509" y="46476"/>
                    </a:lnTo>
                    <a:lnTo>
                      <a:pt x="47074" y="45744"/>
                    </a:lnTo>
                    <a:lnTo>
                      <a:pt x="45958" y="44909"/>
                    </a:lnTo>
                    <a:lnTo>
                      <a:pt x="44681" y="43969"/>
                    </a:lnTo>
                    <a:lnTo>
                      <a:pt x="42447" y="42088"/>
                    </a:lnTo>
                    <a:lnTo>
                      <a:pt x="40531" y="40000"/>
                    </a:lnTo>
                    <a:lnTo>
                      <a:pt x="38776" y="37808"/>
                    </a:lnTo>
                    <a:lnTo>
                      <a:pt x="37340" y="35510"/>
                    </a:lnTo>
                    <a:lnTo>
                      <a:pt x="36063" y="33212"/>
                    </a:lnTo>
                    <a:lnTo>
                      <a:pt x="34948" y="30915"/>
                    </a:lnTo>
                    <a:lnTo>
                      <a:pt x="34149" y="28513"/>
                    </a:lnTo>
                    <a:lnTo>
                      <a:pt x="33671" y="26319"/>
                    </a:lnTo>
                    <a:lnTo>
                      <a:pt x="33351" y="24125"/>
                    </a:lnTo>
                    <a:lnTo>
                      <a:pt x="33192" y="22037"/>
                    </a:lnTo>
                    <a:lnTo>
                      <a:pt x="33351" y="20471"/>
                    </a:lnTo>
                    <a:lnTo>
                      <a:pt x="33512" y="19009"/>
                    </a:lnTo>
                    <a:lnTo>
                      <a:pt x="33829" y="17442"/>
                    </a:lnTo>
                    <a:lnTo>
                      <a:pt x="34308" y="15980"/>
                    </a:lnTo>
                    <a:lnTo>
                      <a:pt x="35106" y="14518"/>
                    </a:lnTo>
                    <a:lnTo>
                      <a:pt x="35905" y="13056"/>
                    </a:lnTo>
                    <a:lnTo>
                      <a:pt x="37181" y="11697"/>
                    </a:lnTo>
                    <a:lnTo>
                      <a:pt x="38458" y="10445"/>
                    </a:lnTo>
                    <a:lnTo>
                      <a:pt x="40052" y="9296"/>
                    </a:lnTo>
                    <a:lnTo>
                      <a:pt x="41808" y="8251"/>
                    </a:lnTo>
                    <a:lnTo>
                      <a:pt x="43883" y="7417"/>
                    </a:lnTo>
                    <a:lnTo>
                      <a:pt x="45958" y="6581"/>
                    </a:lnTo>
                    <a:lnTo>
                      <a:pt x="48351" y="6059"/>
                    </a:lnTo>
                    <a:lnTo>
                      <a:pt x="50584" y="5536"/>
                    </a:lnTo>
                    <a:lnTo>
                      <a:pt x="52979" y="5327"/>
                    </a:lnTo>
                    <a:lnTo>
                      <a:pt x="55372" y="5223"/>
                    </a:lnTo>
                    <a:close/>
                    <a:moveTo>
                      <a:pt x="70052" y="75405"/>
                    </a:moveTo>
                    <a:lnTo>
                      <a:pt x="72605" y="75613"/>
                    </a:lnTo>
                    <a:lnTo>
                      <a:pt x="78987" y="78539"/>
                    </a:lnTo>
                    <a:lnTo>
                      <a:pt x="84414" y="81253"/>
                    </a:lnTo>
                    <a:lnTo>
                      <a:pt x="86807" y="82506"/>
                    </a:lnTo>
                    <a:lnTo>
                      <a:pt x="89041" y="83760"/>
                    </a:lnTo>
                    <a:lnTo>
                      <a:pt x="90957" y="84909"/>
                    </a:lnTo>
                    <a:lnTo>
                      <a:pt x="92551" y="86162"/>
                    </a:lnTo>
                    <a:lnTo>
                      <a:pt x="94148" y="87311"/>
                    </a:lnTo>
                    <a:lnTo>
                      <a:pt x="95425" y="88460"/>
                    </a:lnTo>
                    <a:lnTo>
                      <a:pt x="96540" y="89712"/>
                    </a:lnTo>
                    <a:lnTo>
                      <a:pt x="97339" y="90861"/>
                    </a:lnTo>
                    <a:lnTo>
                      <a:pt x="97976" y="92219"/>
                    </a:lnTo>
                    <a:lnTo>
                      <a:pt x="98457" y="93472"/>
                    </a:lnTo>
                    <a:lnTo>
                      <a:pt x="98774" y="94934"/>
                    </a:lnTo>
                    <a:lnTo>
                      <a:pt x="98935" y="96396"/>
                    </a:lnTo>
                    <a:lnTo>
                      <a:pt x="98774" y="98171"/>
                    </a:lnTo>
                    <a:lnTo>
                      <a:pt x="98296" y="99843"/>
                    </a:lnTo>
                    <a:lnTo>
                      <a:pt x="97659" y="101514"/>
                    </a:lnTo>
                    <a:lnTo>
                      <a:pt x="96540" y="103080"/>
                    </a:lnTo>
                    <a:lnTo>
                      <a:pt x="95264" y="104647"/>
                    </a:lnTo>
                    <a:lnTo>
                      <a:pt x="93828" y="106006"/>
                    </a:lnTo>
                    <a:lnTo>
                      <a:pt x="91914" y="107362"/>
                    </a:lnTo>
                    <a:lnTo>
                      <a:pt x="89839" y="108511"/>
                    </a:lnTo>
                    <a:lnTo>
                      <a:pt x="87446" y="109556"/>
                    </a:lnTo>
                    <a:lnTo>
                      <a:pt x="84893" y="110495"/>
                    </a:lnTo>
                    <a:lnTo>
                      <a:pt x="82019" y="111331"/>
                    </a:lnTo>
                    <a:lnTo>
                      <a:pt x="78828" y="112061"/>
                    </a:lnTo>
                    <a:lnTo>
                      <a:pt x="75318" y="112584"/>
                    </a:lnTo>
                    <a:lnTo>
                      <a:pt x="71648" y="113003"/>
                    </a:lnTo>
                    <a:lnTo>
                      <a:pt x="67659" y="113316"/>
                    </a:lnTo>
                    <a:lnTo>
                      <a:pt x="63509" y="113316"/>
                    </a:lnTo>
                    <a:lnTo>
                      <a:pt x="58883" y="113210"/>
                    </a:lnTo>
                    <a:lnTo>
                      <a:pt x="54254" y="113003"/>
                    </a:lnTo>
                    <a:lnTo>
                      <a:pt x="50106" y="112584"/>
                    </a:lnTo>
                    <a:lnTo>
                      <a:pt x="46117" y="111958"/>
                    </a:lnTo>
                    <a:lnTo>
                      <a:pt x="42286" y="111122"/>
                    </a:lnTo>
                    <a:lnTo>
                      <a:pt x="38776" y="110182"/>
                    </a:lnTo>
                    <a:lnTo>
                      <a:pt x="35585" y="109137"/>
                    </a:lnTo>
                    <a:lnTo>
                      <a:pt x="32714" y="107988"/>
                    </a:lnTo>
                    <a:lnTo>
                      <a:pt x="30160" y="106632"/>
                    </a:lnTo>
                    <a:lnTo>
                      <a:pt x="27768" y="105170"/>
                    </a:lnTo>
                    <a:lnTo>
                      <a:pt x="25851" y="103602"/>
                    </a:lnTo>
                    <a:lnTo>
                      <a:pt x="24257" y="101827"/>
                    </a:lnTo>
                    <a:lnTo>
                      <a:pt x="22980" y="100052"/>
                    </a:lnTo>
                    <a:lnTo>
                      <a:pt x="22340" y="99112"/>
                    </a:lnTo>
                    <a:lnTo>
                      <a:pt x="22023" y="98171"/>
                    </a:lnTo>
                    <a:lnTo>
                      <a:pt x="21703" y="97232"/>
                    </a:lnTo>
                    <a:lnTo>
                      <a:pt x="21383" y="96188"/>
                    </a:lnTo>
                    <a:lnTo>
                      <a:pt x="21225" y="95143"/>
                    </a:lnTo>
                    <a:lnTo>
                      <a:pt x="21225" y="94098"/>
                    </a:lnTo>
                    <a:lnTo>
                      <a:pt x="21383" y="92116"/>
                    </a:lnTo>
                    <a:lnTo>
                      <a:pt x="21862" y="90339"/>
                    </a:lnTo>
                    <a:lnTo>
                      <a:pt x="22660" y="88563"/>
                    </a:lnTo>
                    <a:lnTo>
                      <a:pt x="23617" y="87101"/>
                    </a:lnTo>
                    <a:lnTo>
                      <a:pt x="24894" y="85639"/>
                    </a:lnTo>
                    <a:lnTo>
                      <a:pt x="26330" y="84387"/>
                    </a:lnTo>
                    <a:lnTo>
                      <a:pt x="27926" y="83342"/>
                    </a:lnTo>
                    <a:lnTo>
                      <a:pt x="29520" y="82298"/>
                    </a:lnTo>
                    <a:lnTo>
                      <a:pt x="31276" y="81463"/>
                    </a:lnTo>
                    <a:lnTo>
                      <a:pt x="33031" y="80627"/>
                    </a:lnTo>
                    <a:lnTo>
                      <a:pt x="34786" y="80001"/>
                    </a:lnTo>
                    <a:lnTo>
                      <a:pt x="36383" y="79478"/>
                    </a:lnTo>
                    <a:lnTo>
                      <a:pt x="39415" y="78539"/>
                    </a:lnTo>
                    <a:lnTo>
                      <a:pt x="41808" y="77911"/>
                    </a:lnTo>
                    <a:lnTo>
                      <a:pt x="45797" y="77180"/>
                    </a:lnTo>
                    <a:lnTo>
                      <a:pt x="49786" y="76658"/>
                    </a:lnTo>
                    <a:lnTo>
                      <a:pt x="53775" y="76135"/>
                    </a:lnTo>
                    <a:lnTo>
                      <a:pt x="57447" y="75822"/>
                    </a:lnTo>
                    <a:lnTo>
                      <a:pt x="60797" y="75613"/>
                    </a:lnTo>
                    <a:lnTo>
                      <a:pt x="63670" y="75509"/>
                    </a:lnTo>
                    <a:lnTo>
                      <a:pt x="67181" y="75405"/>
                    </a:lnTo>
                    <a:close/>
                    <a:moveTo>
                      <a:pt x="70530" y="1"/>
                    </a:moveTo>
                    <a:lnTo>
                      <a:pt x="65425" y="105"/>
                    </a:lnTo>
                    <a:lnTo>
                      <a:pt x="60159" y="314"/>
                    </a:lnTo>
                    <a:lnTo>
                      <a:pt x="57447" y="524"/>
                    </a:lnTo>
                    <a:lnTo>
                      <a:pt x="54735" y="837"/>
                    </a:lnTo>
                    <a:lnTo>
                      <a:pt x="52020" y="1150"/>
                    </a:lnTo>
                    <a:lnTo>
                      <a:pt x="49308" y="1567"/>
                    </a:lnTo>
                    <a:lnTo>
                      <a:pt x="46437" y="2090"/>
                    </a:lnTo>
                    <a:lnTo>
                      <a:pt x="43724" y="2716"/>
                    </a:lnTo>
                    <a:lnTo>
                      <a:pt x="40851" y="3342"/>
                    </a:lnTo>
                    <a:lnTo>
                      <a:pt x="38138" y="4178"/>
                    </a:lnTo>
                    <a:lnTo>
                      <a:pt x="35426" y="5119"/>
                    </a:lnTo>
                    <a:lnTo>
                      <a:pt x="32714" y="6162"/>
                    </a:lnTo>
                    <a:lnTo>
                      <a:pt x="30001" y="7311"/>
                    </a:lnTo>
                    <a:lnTo>
                      <a:pt x="27448" y="8670"/>
                    </a:lnTo>
                    <a:lnTo>
                      <a:pt x="25531" y="9818"/>
                    </a:lnTo>
                    <a:lnTo>
                      <a:pt x="23776" y="10967"/>
                    </a:lnTo>
                    <a:lnTo>
                      <a:pt x="22182" y="12116"/>
                    </a:lnTo>
                    <a:lnTo>
                      <a:pt x="20746" y="13369"/>
                    </a:lnTo>
                    <a:lnTo>
                      <a:pt x="19308" y="14727"/>
                    </a:lnTo>
                    <a:lnTo>
                      <a:pt x="18031" y="15980"/>
                    </a:lnTo>
                    <a:lnTo>
                      <a:pt x="16916" y="17338"/>
                    </a:lnTo>
                    <a:lnTo>
                      <a:pt x="15798" y="18696"/>
                    </a:lnTo>
                    <a:lnTo>
                      <a:pt x="15002" y="20053"/>
                    </a:lnTo>
                    <a:lnTo>
                      <a:pt x="14203" y="21411"/>
                    </a:lnTo>
                    <a:lnTo>
                      <a:pt x="13564" y="22873"/>
                    </a:lnTo>
                    <a:lnTo>
                      <a:pt x="13085" y="24231"/>
                    </a:lnTo>
                    <a:lnTo>
                      <a:pt x="12607" y="25587"/>
                    </a:lnTo>
                    <a:lnTo>
                      <a:pt x="12287" y="27050"/>
                    </a:lnTo>
                    <a:lnTo>
                      <a:pt x="12128" y="28408"/>
                    </a:lnTo>
                    <a:lnTo>
                      <a:pt x="12128" y="29766"/>
                    </a:lnTo>
                    <a:lnTo>
                      <a:pt x="12287" y="32064"/>
                    </a:lnTo>
                    <a:lnTo>
                      <a:pt x="12768" y="34361"/>
                    </a:lnTo>
                    <a:lnTo>
                      <a:pt x="13564" y="36554"/>
                    </a:lnTo>
                    <a:lnTo>
                      <a:pt x="14682" y="38851"/>
                    </a:lnTo>
                    <a:lnTo>
                      <a:pt x="16117" y="40941"/>
                    </a:lnTo>
                    <a:lnTo>
                      <a:pt x="18031" y="43030"/>
                    </a:lnTo>
                    <a:lnTo>
                      <a:pt x="20107" y="44909"/>
                    </a:lnTo>
                    <a:lnTo>
                      <a:pt x="22502" y="46684"/>
                    </a:lnTo>
                    <a:lnTo>
                      <a:pt x="25214" y="48355"/>
                    </a:lnTo>
                    <a:lnTo>
                      <a:pt x="26649" y="49191"/>
                    </a:lnTo>
                    <a:lnTo>
                      <a:pt x="28085" y="49923"/>
                    </a:lnTo>
                    <a:lnTo>
                      <a:pt x="29682" y="50549"/>
                    </a:lnTo>
                    <a:lnTo>
                      <a:pt x="31437" y="51175"/>
                    </a:lnTo>
                    <a:lnTo>
                      <a:pt x="33192" y="51802"/>
                    </a:lnTo>
                    <a:lnTo>
                      <a:pt x="34948" y="52324"/>
                    </a:lnTo>
                    <a:lnTo>
                      <a:pt x="36862" y="52847"/>
                    </a:lnTo>
                    <a:lnTo>
                      <a:pt x="38776" y="53264"/>
                    </a:lnTo>
                    <a:lnTo>
                      <a:pt x="40851" y="53577"/>
                    </a:lnTo>
                    <a:lnTo>
                      <a:pt x="42926" y="53890"/>
                    </a:lnTo>
                    <a:lnTo>
                      <a:pt x="45160" y="54203"/>
                    </a:lnTo>
                    <a:lnTo>
                      <a:pt x="47394" y="54309"/>
                    </a:lnTo>
                    <a:lnTo>
                      <a:pt x="49627" y="54413"/>
                    </a:lnTo>
                    <a:lnTo>
                      <a:pt x="52020" y="54516"/>
                    </a:lnTo>
                    <a:lnTo>
                      <a:pt x="55692" y="54413"/>
                    </a:lnTo>
                    <a:lnTo>
                      <a:pt x="59681" y="54203"/>
                    </a:lnTo>
                    <a:lnTo>
                      <a:pt x="59681" y="54203"/>
                    </a:lnTo>
                    <a:lnTo>
                      <a:pt x="58724" y="55562"/>
                    </a:lnTo>
                    <a:lnTo>
                      <a:pt x="58084" y="56920"/>
                    </a:lnTo>
                    <a:lnTo>
                      <a:pt x="57447" y="58486"/>
                    </a:lnTo>
                    <a:lnTo>
                      <a:pt x="57286" y="59321"/>
                    </a:lnTo>
                    <a:lnTo>
                      <a:pt x="57286" y="60261"/>
                    </a:lnTo>
                    <a:lnTo>
                      <a:pt x="57447" y="62036"/>
                    </a:lnTo>
                    <a:lnTo>
                      <a:pt x="57926" y="63604"/>
                    </a:lnTo>
                    <a:lnTo>
                      <a:pt x="58724" y="65066"/>
                    </a:lnTo>
                    <a:lnTo>
                      <a:pt x="59681" y="66424"/>
                    </a:lnTo>
                    <a:lnTo>
                      <a:pt x="60797" y="67676"/>
                    </a:lnTo>
                    <a:lnTo>
                      <a:pt x="61915" y="68825"/>
                    </a:lnTo>
                    <a:lnTo>
                      <a:pt x="64468" y="71019"/>
                    </a:lnTo>
                    <a:lnTo>
                      <a:pt x="59998" y="71227"/>
                    </a:lnTo>
                    <a:lnTo>
                      <a:pt x="54893" y="71540"/>
                    </a:lnTo>
                    <a:lnTo>
                      <a:pt x="49149" y="71959"/>
                    </a:lnTo>
                    <a:lnTo>
                      <a:pt x="43085" y="72585"/>
                    </a:lnTo>
                    <a:lnTo>
                      <a:pt x="39894" y="73002"/>
                    </a:lnTo>
                    <a:lnTo>
                      <a:pt x="36862" y="73421"/>
                    </a:lnTo>
                    <a:lnTo>
                      <a:pt x="33671" y="74047"/>
                    </a:lnTo>
                    <a:lnTo>
                      <a:pt x="30480" y="74673"/>
                    </a:lnTo>
                    <a:lnTo>
                      <a:pt x="27448" y="75405"/>
                    </a:lnTo>
                    <a:lnTo>
                      <a:pt x="24416" y="76241"/>
                    </a:lnTo>
                    <a:lnTo>
                      <a:pt x="21383" y="77180"/>
                    </a:lnTo>
                    <a:lnTo>
                      <a:pt x="18512" y="78224"/>
                    </a:lnTo>
                    <a:lnTo>
                      <a:pt x="15959" y="79269"/>
                    </a:lnTo>
                    <a:lnTo>
                      <a:pt x="13725" y="80418"/>
                    </a:lnTo>
                    <a:lnTo>
                      <a:pt x="11650" y="81566"/>
                    </a:lnTo>
                    <a:lnTo>
                      <a:pt x="9736" y="82819"/>
                    </a:lnTo>
                    <a:lnTo>
                      <a:pt x="7980" y="83968"/>
                    </a:lnTo>
                    <a:lnTo>
                      <a:pt x="6384" y="85222"/>
                    </a:lnTo>
                    <a:lnTo>
                      <a:pt x="5107" y="86475"/>
                    </a:lnTo>
                    <a:lnTo>
                      <a:pt x="3991" y="87833"/>
                    </a:lnTo>
                    <a:lnTo>
                      <a:pt x="3034" y="89086"/>
                    </a:lnTo>
                    <a:lnTo>
                      <a:pt x="2075" y="90339"/>
                    </a:lnTo>
                    <a:lnTo>
                      <a:pt x="1438" y="91593"/>
                    </a:lnTo>
                    <a:lnTo>
                      <a:pt x="959" y="92846"/>
                    </a:lnTo>
                    <a:lnTo>
                      <a:pt x="481" y="93995"/>
                    </a:lnTo>
                    <a:lnTo>
                      <a:pt x="319" y="95247"/>
                    </a:lnTo>
                    <a:lnTo>
                      <a:pt x="161" y="96396"/>
                    </a:lnTo>
                    <a:lnTo>
                      <a:pt x="2" y="97441"/>
                    </a:lnTo>
                    <a:lnTo>
                      <a:pt x="161" y="98590"/>
                    </a:lnTo>
                    <a:lnTo>
                      <a:pt x="161" y="99635"/>
                    </a:lnTo>
                    <a:lnTo>
                      <a:pt x="481" y="100678"/>
                    </a:lnTo>
                    <a:lnTo>
                      <a:pt x="798" y="101723"/>
                    </a:lnTo>
                    <a:lnTo>
                      <a:pt x="1279" y="102767"/>
                    </a:lnTo>
                    <a:lnTo>
                      <a:pt x="1757" y="103812"/>
                    </a:lnTo>
                    <a:lnTo>
                      <a:pt x="2395" y="104857"/>
                    </a:lnTo>
                    <a:lnTo>
                      <a:pt x="3193" y="105900"/>
                    </a:lnTo>
                    <a:lnTo>
                      <a:pt x="3991" y="106840"/>
                    </a:lnTo>
                    <a:lnTo>
                      <a:pt x="4948" y="107885"/>
                    </a:lnTo>
                    <a:lnTo>
                      <a:pt x="6064" y="108824"/>
                    </a:lnTo>
                    <a:lnTo>
                      <a:pt x="7182" y="109660"/>
                    </a:lnTo>
                    <a:lnTo>
                      <a:pt x="8459" y="110599"/>
                    </a:lnTo>
                    <a:lnTo>
                      <a:pt x="9736" y="111435"/>
                    </a:lnTo>
                    <a:lnTo>
                      <a:pt x="11330" y="112271"/>
                    </a:lnTo>
                    <a:lnTo>
                      <a:pt x="12768" y="113106"/>
                    </a:lnTo>
                    <a:lnTo>
                      <a:pt x="14523" y="113838"/>
                    </a:lnTo>
                    <a:lnTo>
                      <a:pt x="16279" y="114568"/>
                    </a:lnTo>
                    <a:lnTo>
                      <a:pt x="18031" y="115300"/>
                    </a:lnTo>
                    <a:lnTo>
                      <a:pt x="20107" y="115927"/>
                    </a:lnTo>
                    <a:lnTo>
                      <a:pt x="22182" y="116553"/>
                    </a:lnTo>
                    <a:lnTo>
                      <a:pt x="24257" y="117075"/>
                    </a:lnTo>
                    <a:lnTo>
                      <a:pt x="26491" y="117598"/>
                    </a:lnTo>
                    <a:lnTo>
                      <a:pt x="28883" y="118119"/>
                    </a:lnTo>
                    <a:lnTo>
                      <a:pt x="31437" y="118537"/>
                    </a:lnTo>
                    <a:lnTo>
                      <a:pt x="33991" y="118851"/>
                    </a:lnTo>
                    <a:lnTo>
                      <a:pt x="36703" y="119164"/>
                    </a:lnTo>
                    <a:lnTo>
                      <a:pt x="39574" y="119477"/>
                    </a:lnTo>
                    <a:lnTo>
                      <a:pt x="42447" y="119686"/>
                    </a:lnTo>
                    <a:lnTo>
                      <a:pt x="45480" y="119790"/>
                    </a:lnTo>
                    <a:lnTo>
                      <a:pt x="48509" y="119896"/>
                    </a:lnTo>
                    <a:lnTo>
                      <a:pt x="51703" y="120000"/>
                    </a:lnTo>
                    <a:lnTo>
                      <a:pt x="55531" y="119896"/>
                    </a:lnTo>
                    <a:lnTo>
                      <a:pt x="59202" y="119790"/>
                    </a:lnTo>
                    <a:lnTo>
                      <a:pt x="62872" y="119583"/>
                    </a:lnTo>
                    <a:lnTo>
                      <a:pt x="66382" y="119268"/>
                    </a:lnTo>
                    <a:lnTo>
                      <a:pt x="69734" y="118954"/>
                    </a:lnTo>
                    <a:lnTo>
                      <a:pt x="72925" y="118434"/>
                    </a:lnTo>
                    <a:lnTo>
                      <a:pt x="76116" y="118015"/>
                    </a:lnTo>
                    <a:lnTo>
                      <a:pt x="79148" y="117389"/>
                    </a:lnTo>
                    <a:lnTo>
                      <a:pt x="82019" y="116762"/>
                    </a:lnTo>
                    <a:lnTo>
                      <a:pt x="84732" y="116030"/>
                    </a:lnTo>
                    <a:lnTo>
                      <a:pt x="87446" y="115300"/>
                    </a:lnTo>
                    <a:lnTo>
                      <a:pt x="89998" y="114465"/>
                    </a:lnTo>
                    <a:lnTo>
                      <a:pt x="92393" y="113525"/>
                    </a:lnTo>
                    <a:lnTo>
                      <a:pt x="94626" y="112689"/>
                    </a:lnTo>
                    <a:lnTo>
                      <a:pt x="96860" y="111644"/>
                    </a:lnTo>
                    <a:lnTo>
                      <a:pt x="98935" y="110599"/>
                    </a:lnTo>
                    <a:lnTo>
                      <a:pt x="100849" y="109556"/>
                    </a:lnTo>
                    <a:lnTo>
                      <a:pt x="102605" y="108407"/>
                    </a:lnTo>
                    <a:lnTo>
                      <a:pt x="104360" y="107362"/>
                    </a:lnTo>
                    <a:lnTo>
                      <a:pt x="105957" y="106109"/>
                    </a:lnTo>
                    <a:lnTo>
                      <a:pt x="107392" y="104961"/>
                    </a:lnTo>
                    <a:lnTo>
                      <a:pt x="108669" y="103708"/>
                    </a:lnTo>
                    <a:lnTo>
                      <a:pt x="109785" y="102350"/>
                    </a:lnTo>
                    <a:lnTo>
                      <a:pt x="110903" y="101097"/>
                    </a:lnTo>
                    <a:lnTo>
                      <a:pt x="111860" y="99739"/>
                    </a:lnTo>
                    <a:lnTo>
                      <a:pt x="112658" y="98486"/>
                    </a:lnTo>
                    <a:lnTo>
                      <a:pt x="113454" y="97128"/>
                    </a:lnTo>
                    <a:lnTo>
                      <a:pt x="113935" y="95770"/>
                    </a:lnTo>
                    <a:lnTo>
                      <a:pt x="114414" y="94412"/>
                    </a:lnTo>
                    <a:lnTo>
                      <a:pt x="114731" y="92949"/>
                    </a:lnTo>
                    <a:lnTo>
                      <a:pt x="114892" y="91593"/>
                    </a:lnTo>
                    <a:lnTo>
                      <a:pt x="115051" y="90235"/>
                    </a:lnTo>
                    <a:lnTo>
                      <a:pt x="114892" y="88250"/>
                    </a:lnTo>
                    <a:lnTo>
                      <a:pt x="114572" y="86371"/>
                    </a:lnTo>
                    <a:lnTo>
                      <a:pt x="114094" y="84596"/>
                    </a:lnTo>
                    <a:lnTo>
                      <a:pt x="113295" y="83029"/>
                    </a:lnTo>
                    <a:lnTo>
                      <a:pt x="112497" y="81463"/>
                    </a:lnTo>
                    <a:lnTo>
                      <a:pt x="111381" y="80001"/>
                    </a:lnTo>
                    <a:lnTo>
                      <a:pt x="110263" y="78642"/>
                    </a:lnTo>
                    <a:lnTo>
                      <a:pt x="108828" y="77284"/>
                    </a:lnTo>
                    <a:lnTo>
                      <a:pt x="107392" y="76032"/>
                    </a:lnTo>
                    <a:lnTo>
                      <a:pt x="105796" y="74883"/>
                    </a:lnTo>
                    <a:lnTo>
                      <a:pt x="104201" y="73630"/>
                    </a:lnTo>
                    <a:lnTo>
                      <a:pt x="102446" y="72585"/>
                    </a:lnTo>
                    <a:lnTo>
                      <a:pt x="98774" y="70391"/>
                    </a:lnTo>
                    <a:lnTo>
                      <a:pt x="94785" y="68199"/>
                    </a:lnTo>
                    <a:lnTo>
                      <a:pt x="86170" y="63813"/>
                    </a:lnTo>
                    <a:lnTo>
                      <a:pt x="84094" y="62558"/>
                    </a:lnTo>
                    <a:lnTo>
                      <a:pt x="82976" y="61932"/>
                    </a:lnTo>
                    <a:lnTo>
                      <a:pt x="82019" y="61202"/>
                    </a:lnTo>
                    <a:lnTo>
                      <a:pt x="81223" y="60261"/>
                    </a:lnTo>
                    <a:lnTo>
                      <a:pt x="80425" y="59321"/>
                    </a:lnTo>
                    <a:lnTo>
                      <a:pt x="80105" y="58276"/>
                    </a:lnTo>
                    <a:lnTo>
                      <a:pt x="79947" y="57024"/>
                    </a:lnTo>
                    <a:lnTo>
                      <a:pt x="80105" y="55771"/>
                    </a:lnTo>
                    <a:lnTo>
                      <a:pt x="80425" y="54622"/>
                    </a:lnTo>
                    <a:lnTo>
                      <a:pt x="81223" y="53577"/>
                    </a:lnTo>
                    <a:lnTo>
                      <a:pt x="82019" y="52637"/>
                    </a:lnTo>
                    <a:lnTo>
                      <a:pt x="83137" y="51698"/>
                    </a:lnTo>
                    <a:lnTo>
                      <a:pt x="84253" y="50862"/>
                    </a:lnTo>
                    <a:lnTo>
                      <a:pt x="86648" y="49295"/>
                    </a:lnTo>
                    <a:lnTo>
                      <a:pt x="90317" y="47312"/>
                    </a:lnTo>
                    <a:lnTo>
                      <a:pt x="93987" y="45222"/>
                    </a:lnTo>
                    <a:lnTo>
                      <a:pt x="95742" y="44179"/>
                    </a:lnTo>
                    <a:lnTo>
                      <a:pt x="97497" y="43030"/>
                    </a:lnTo>
                    <a:lnTo>
                      <a:pt x="99094" y="41775"/>
                    </a:lnTo>
                    <a:lnTo>
                      <a:pt x="100530" y="40523"/>
                    </a:lnTo>
                    <a:lnTo>
                      <a:pt x="101806" y="39164"/>
                    </a:lnTo>
                    <a:lnTo>
                      <a:pt x="103083" y="37808"/>
                    </a:lnTo>
                    <a:lnTo>
                      <a:pt x="104201" y="36240"/>
                    </a:lnTo>
                    <a:lnTo>
                      <a:pt x="104997" y="34569"/>
                    </a:lnTo>
                    <a:lnTo>
                      <a:pt x="105796" y="32899"/>
                    </a:lnTo>
                    <a:lnTo>
                      <a:pt x="106435" y="31019"/>
                    </a:lnTo>
                    <a:lnTo>
                      <a:pt x="106753" y="29034"/>
                    </a:lnTo>
                    <a:lnTo>
                      <a:pt x="106753" y="26946"/>
                    </a:lnTo>
                    <a:lnTo>
                      <a:pt x="106753" y="24754"/>
                    </a:lnTo>
                    <a:lnTo>
                      <a:pt x="106274" y="22663"/>
                    </a:lnTo>
                    <a:lnTo>
                      <a:pt x="105637" y="20784"/>
                    </a:lnTo>
                    <a:lnTo>
                      <a:pt x="104997" y="19009"/>
                    </a:lnTo>
                    <a:lnTo>
                      <a:pt x="104040" y="17338"/>
                    </a:lnTo>
                    <a:lnTo>
                      <a:pt x="102925" y="15770"/>
                    </a:lnTo>
                    <a:lnTo>
                      <a:pt x="101648" y="14308"/>
                    </a:lnTo>
                    <a:lnTo>
                      <a:pt x="100371" y="12952"/>
                    </a:lnTo>
                    <a:lnTo>
                      <a:pt x="98935" y="11697"/>
                    </a:lnTo>
                    <a:lnTo>
                      <a:pt x="97497" y="10549"/>
                    </a:lnTo>
                    <a:lnTo>
                      <a:pt x="96221" y="9505"/>
                    </a:lnTo>
                    <a:lnTo>
                      <a:pt x="94785" y="8566"/>
                    </a:lnTo>
                    <a:lnTo>
                      <a:pt x="92073" y="6998"/>
                    </a:lnTo>
                    <a:lnTo>
                      <a:pt x="89680" y="5640"/>
                    </a:lnTo>
                    <a:lnTo>
                      <a:pt x="104680" y="5640"/>
                    </a:lnTo>
                    <a:lnTo>
                      <a:pt x="1199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26"/>
              <p:cNvSpPr/>
              <p:nvPr/>
            </p:nvSpPr>
            <p:spPr>
              <a:xfrm>
                <a:off x="3281826" y="2253125"/>
                <a:ext cx="1131900" cy="1088100"/>
              </a:xfrm>
              <a:custGeom>
                <a:rect b="b" l="l" r="r" t="t"/>
                <a:pathLst>
                  <a:path extrusionOk="0" h="120000" w="120000">
                    <a:moveTo>
                      <a:pt x="56159" y="7656"/>
                    </a:moveTo>
                    <a:lnTo>
                      <a:pt x="58881" y="7822"/>
                    </a:lnTo>
                    <a:lnTo>
                      <a:pt x="61439" y="8156"/>
                    </a:lnTo>
                    <a:lnTo>
                      <a:pt x="63999" y="8820"/>
                    </a:lnTo>
                    <a:lnTo>
                      <a:pt x="66398" y="9487"/>
                    </a:lnTo>
                    <a:lnTo>
                      <a:pt x="68800" y="10485"/>
                    </a:lnTo>
                    <a:lnTo>
                      <a:pt x="70880" y="11817"/>
                    </a:lnTo>
                    <a:lnTo>
                      <a:pt x="72959" y="13149"/>
                    </a:lnTo>
                    <a:lnTo>
                      <a:pt x="75039" y="14646"/>
                    </a:lnTo>
                    <a:lnTo>
                      <a:pt x="76799" y="16312"/>
                    </a:lnTo>
                    <a:lnTo>
                      <a:pt x="78718" y="18142"/>
                    </a:lnTo>
                    <a:lnTo>
                      <a:pt x="80319" y="20139"/>
                    </a:lnTo>
                    <a:lnTo>
                      <a:pt x="81920" y="22135"/>
                    </a:lnTo>
                    <a:lnTo>
                      <a:pt x="83360" y="24465"/>
                    </a:lnTo>
                    <a:lnTo>
                      <a:pt x="84799" y="26629"/>
                    </a:lnTo>
                    <a:lnTo>
                      <a:pt x="86079" y="29128"/>
                    </a:lnTo>
                    <a:lnTo>
                      <a:pt x="87359" y="31457"/>
                    </a:lnTo>
                    <a:lnTo>
                      <a:pt x="88478" y="33953"/>
                    </a:lnTo>
                    <a:lnTo>
                      <a:pt x="89440" y="36616"/>
                    </a:lnTo>
                    <a:lnTo>
                      <a:pt x="91359" y="41775"/>
                    </a:lnTo>
                    <a:lnTo>
                      <a:pt x="92799" y="47268"/>
                    </a:lnTo>
                    <a:lnTo>
                      <a:pt x="94079" y="52592"/>
                    </a:lnTo>
                    <a:lnTo>
                      <a:pt x="95038" y="57754"/>
                    </a:lnTo>
                    <a:lnTo>
                      <a:pt x="95680" y="62747"/>
                    </a:lnTo>
                    <a:lnTo>
                      <a:pt x="95998" y="67407"/>
                    </a:lnTo>
                    <a:lnTo>
                      <a:pt x="96160" y="71899"/>
                    </a:lnTo>
                    <a:lnTo>
                      <a:pt x="95998" y="75560"/>
                    </a:lnTo>
                    <a:lnTo>
                      <a:pt x="95839" y="79222"/>
                    </a:lnTo>
                    <a:lnTo>
                      <a:pt x="95359" y="82884"/>
                    </a:lnTo>
                    <a:lnTo>
                      <a:pt x="94718" y="86380"/>
                    </a:lnTo>
                    <a:lnTo>
                      <a:pt x="93758" y="89873"/>
                    </a:lnTo>
                    <a:lnTo>
                      <a:pt x="92478" y="93204"/>
                    </a:lnTo>
                    <a:lnTo>
                      <a:pt x="91680" y="94867"/>
                    </a:lnTo>
                    <a:lnTo>
                      <a:pt x="90880" y="96532"/>
                    </a:lnTo>
                    <a:lnTo>
                      <a:pt x="89920" y="98029"/>
                    </a:lnTo>
                    <a:lnTo>
                      <a:pt x="88799" y="99695"/>
                    </a:lnTo>
                    <a:lnTo>
                      <a:pt x="87839" y="101027"/>
                    </a:lnTo>
                    <a:lnTo>
                      <a:pt x="86559" y="102524"/>
                    </a:lnTo>
                    <a:lnTo>
                      <a:pt x="85438" y="103856"/>
                    </a:lnTo>
                    <a:lnTo>
                      <a:pt x="83998" y="105019"/>
                    </a:lnTo>
                    <a:lnTo>
                      <a:pt x="82559" y="106185"/>
                    </a:lnTo>
                    <a:lnTo>
                      <a:pt x="81120" y="107184"/>
                    </a:lnTo>
                    <a:lnTo>
                      <a:pt x="79678" y="108182"/>
                    </a:lnTo>
                    <a:lnTo>
                      <a:pt x="78080" y="109014"/>
                    </a:lnTo>
                    <a:lnTo>
                      <a:pt x="76479" y="109847"/>
                    </a:lnTo>
                    <a:lnTo>
                      <a:pt x="74719" y="110512"/>
                    </a:lnTo>
                    <a:lnTo>
                      <a:pt x="73120" y="111011"/>
                    </a:lnTo>
                    <a:lnTo>
                      <a:pt x="71360" y="111510"/>
                    </a:lnTo>
                    <a:lnTo>
                      <a:pt x="69600" y="111843"/>
                    </a:lnTo>
                    <a:lnTo>
                      <a:pt x="67840" y="112177"/>
                    </a:lnTo>
                    <a:lnTo>
                      <a:pt x="66080" y="112343"/>
                    </a:lnTo>
                    <a:lnTo>
                      <a:pt x="61600" y="112343"/>
                    </a:lnTo>
                    <a:lnTo>
                      <a:pt x="59040" y="112009"/>
                    </a:lnTo>
                    <a:lnTo>
                      <a:pt x="56638" y="111344"/>
                    </a:lnTo>
                    <a:lnTo>
                      <a:pt x="54240" y="110680"/>
                    </a:lnTo>
                    <a:lnTo>
                      <a:pt x="52000" y="109679"/>
                    </a:lnTo>
                    <a:lnTo>
                      <a:pt x="49760" y="108515"/>
                    </a:lnTo>
                    <a:lnTo>
                      <a:pt x="47679" y="107184"/>
                    </a:lnTo>
                    <a:lnTo>
                      <a:pt x="45601" y="105686"/>
                    </a:lnTo>
                    <a:lnTo>
                      <a:pt x="43679" y="104021"/>
                    </a:lnTo>
                    <a:lnTo>
                      <a:pt x="41919" y="102190"/>
                    </a:lnTo>
                    <a:lnTo>
                      <a:pt x="40159" y="100194"/>
                    </a:lnTo>
                    <a:lnTo>
                      <a:pt x="38561" y="98195"/>
                    </a:lnTo>
                    <a:lnTo>
                      <a:pt x="36960" y="96033"/>
                    </a:lnTo>
                    <a:lnTo>
                      <a:pt x="35521" y="93703"/>
                    </a:lnTo>
                    <a:lnTo>
                      <a:pt x="34241" y="91373"/>
                    </a:lnTo>
                    <a:lnTo>
                      <a:pt x="32960" y="88875"/>
                    </a:lnTo>
                    <a:lnTo>
                      <a:pt x="31680" y="86380"/>
                    </a:lnTo>
                    <a:lnTo>
                      <a:pt x="30561" y="83716"/>
                    </a:lnTo>
                    <a:lnTo>
                      <a:pt x="28640" y="78389"/>
                    </a:lnTo>
                    <a:lnTo>
                      <a:pt x="27041" y="73065"/>
                    </a:lnTo>
                    <a:lnTo>
                      <a:pt x="25761" y="67572"/>
                    </a:lnTo>
                    <a:lnTo>
                      <a:pt x="24640" y="62080"/>
                    </a:lnTo>
                    <a:lnTo>
                      <a:pt x="24001" y="56756"/>
                    </a:lnTo>
                    <a:lnTo>
                      <a:pt x="23521" y="51594"/>
                    </a:lnTo>
                    <a:lnTo>
                      <a:pt x="23360" y="46769"/>
                    </a:lnTo>
                    <a:lnTo>
                      <a:pt x="23521" y="42773"/>
                    </a:lnTo>
                    <a:lnTo>
                      <a:pt x="23839" y="38781"/>
                    </a:lnTo>
                    <a:lnTo>
                      <a:pt x="24481" y="34785"/>
                    </a:lnTo>
                    <a:lnTo>
                      <a:pt x="24802" y="32786"/>
                    </a:lnTo>
                    <a:lnTo>
                      <a:pt x="25440" y="30790"/>
                    </a:lnTo>
                    <a:lnTo>
                      <a:pt x="26079" y="28794"/>
                    </a:lnTo>
                    <a:lnTo>
                      <a:pt x="26880" y="26963"/>
                    </a:lnTo>
                    <a:lnTo>
                      <a:pt x="27680" y="24967"/>
                    </a:lnTo>
                    <a:lnTo>
                      <a:pt x="28801" y="23136"/>
                    </a:lnTo>
                    <a:lnTo>
                      <a:pt x="29920" y="21471"/>
                    </a:lnTo>
                    <a:lnTo>
                      <a:pt x="31359" y="19640"/>
                    </a:lnTo>
                    <a:lnTo>
                      <a:pt x="32801" y="17974"/>
                    </a:lnTo>
                    <a:lnTo>
                      <a:pt x="34561" y="16312"/>
                    </a:lnTo>
                    <a:lnTo>
                      <a:pt x="36801" y="14313"/>
                    </a:lnTo>
                    <a:lnTo>
                      <a:pt x="39200" y="12650"/>
                    </a:lnTo>
                    <a:lnTo>
                      <a:pt x="41760" y="11153"/>
                    </a:lnTo>
                    <a:lnTo>
                      <a:pt x="44480" y="9986"/>
                    </a:lnTo>
                    <a:lnTo>
                      <a:pt x="47361" y="8988"/>
                    </a:lnTo>
                    <a:lnTo>
                      <a:pt x="50240" y="8321"/>
                    </a:lnTo>
                    <a:lnTo>
                      <a:pt x="53121" y="7822"/>
                    </a:lnTo>
                    <a:lnTo>
                      <a:pt x="56159" y="7656"/>
                    </a:lnTo>
                    <a:close/>
                    <a:moveTo>
                      <a:pt x="59040" y="0"/>
                    </a:moveTo>
                    <a:lnTo>
                      <a:pt x="55679" y="333"/>
                    </a:lnTo>
                    <a:lnTo>
                      <a:pt x="52480" y="667"/>
                    </a:lnTo>
                    <a:lnTo>
                      <a:pt x="49280" y="1166"/>
                    </a:lnTo>
                    <a:lnTo>
                      <a:pt x="46081" y="1999"/>
                    </a:lnTo>
                    <a:lnTo>
                      <a:pt x="43041" y="2828"/>
                    </a:lnTo>
                    <a:lnTo>
                      <a:pt x="40159" y="3661"/>
                    </a:lnTo>
                    <a:lnTo>
                      <a:pt x="37281" y="4828"/>
                    </a:lnTo>
                    <a:lnTo>
                      <a:pt x="34400" y="6159"/>
                    </a:lnTo>
                    <a:lnTo>
                      <a:pt x="31680" y="7491"/>
                    </a:lnTo>
                    <a:lnTo>
                      <a:pt x="29119" y="8988"/>
                    </a:lnTo>
                    <a:lnTo>
                      <a:pt x="26562" y="10485"/>
                    </a:lnTo>
                    <a:lnTo>
                      <a:pt x="24160" y="12316"/>
                    </a:lnTo>
                    <a:lnTo>
                      <a:pt x="21920" y="14147"/>
                    </a:lnTo>
                    <a:lnTo>
                      <a:pt x="19681" y="15978"/>
                    </a:lnTo>
                    <a:lnTo>
                      <a:pt x="17441" y="18142"/>
                    </a:lnTo>
                    <a:lnTo>
                      <a:pt x="15522" y="20139"/>
                    </a:lnTo>
                    <a:lnTo>
                      <a:pt x="13600" y="22469"/>
                    </a:lnTo>
                    <a:lnTo>
                      <a:pt x="11840" y="24799"/>
                    </a:lnTo>
                    <a:lnTo>
                      <a:pt x="10080" y="27128"/>
                    </a:lnTo>
                    <a:lnTo>
                      <a:pt x="8641" y="29627"/>
                    </a:lnTo>
                    <a:lnTo>
                      <a:pt x="7201" y="32122"/>
                    </a:lnTo>
                    <a:lnTo>
                      <a:pt x="5762" y="34785"/>
                    </a:lnTo>
                    <a:lnTo>
                      <a:pt x="4641" y="37449"/>
                    </a:lnTo>
                    <a:lnTo>
                      <a:pt x="3522" y="40278"/>
                    </a:lnTo>
                    <a:lnTo>
                      <a:pt x="2722" y="42942"/>
                    </a:lnTo>
                    <a:lnTo>
                      <a:pt x="1921" y="45936"/>
                    </a:lnTo>
                    <a:lnTo>
                      <a:pt x="1280" y="48765"/>
                    </a:lnTo>
                    <a:lnTo>
                      <a:pt x="641" y="51762"/>
                    </a:lnTo>
                    <a:lnTo>
                      <a:pt x="320" y="54757"/>
                    </a:lnTo>
                    <a:lnTo>
                      <a:pt x="161" y="57754"/>
                    </a:lnTo>
                    <a:lnTo>
                      <a:pt x="2" y="60748"/>
                    </a:lnTo>
                    <a:lnTo>
                      <a:pt x="161" y="63412"/>
                    </a:lnTo>
                    <a:lnTo>
                      <a:pt x="320" y="66075"/>
                    </a:lnTo>
                    <a:lnTo>
                      <a:pt x="641" y="68739"/>
                    </a:lnTo>
                    <a:lnTo>
                      <a:pt x="962" y="71400"/>
                    </a:lnTo>
                    <a:lnTo>
                      <a:pt x="1600" y="74063"/>
                    </a:lnTo>
                    <a:lnTo>
                      <a:pt x="2242" y="76727"/>
                    </a:lnTo>
                    <a:lnTo>
                      <a:pt x="2881" y="79222"/>
                    </a:lnTo>
                    <a:lnTo>
                      <a:pt x="3840" y="81885"/>
                    </a:lnTo>
                    <a:lnTo>
                      <a:pt x="4800" y="84381"/>
                    </a:lnTo>
                    <a:lnTo>
                      <a:pt x="5921" y="86879"/>
                    </a:lnTo>
                    <a:lnTo>
                      <a:pt x="7201" y="89374"/>
                    </a:lnTo>
                    <a:lnTo>
                      <a:pt x="8482" y="91872"/>
                    </a:lnTo>
                    <a:lnTo>
                      <a:pt x="9921" y="94202"/>
                    </a:lnTo>
                    <a:lnTo>
                      <a:pt x="11522" y="96532"/>
                    </a:lnTo>
                    <a:lnTo>
                      <a:pt x="13282" y="98697"/>
                    </a:lnTo>
                    <a:lnTo>
                      <a:pt x="15042" y="100858"/>
                    </a:lnTo>
                    <a:lnTo>
                      <a:pt x="16961" y="103023"/>
                    </a:lnTo>
                    <a:lnTo>
                      <a:pt x="19042" y="105019"/>
                    </a:lnTo>
                    <a:lnTo>
                      <a:pt x="21120" y="106850"/>
                    </a:lnTo>
                    <a:lnTo>
                      <a:pt x="23360" y="108681"/>
                    </a:lnTo>
                    <a:lnTo>
                      <a:pt x="25761" y="110346"/>
                    </a:lnTo>
                    <a:lnTo>
                      <a:pt x="28160" y="111843"/>
                    </a:lnTo>
                    <a:lnTo>
                      <a:pt x="30720" y="113341"/>
                    </a:lnTo>
                    <a:lnTo>
                      <a:pt x="33440" y="114672"/>
                    </a:lnTo>
                    <a:lnTo>
                      <a:pt x="36321" y="115839"/>
                    </a:lnTo>
                    <a:lnTo>
                      <a:pt x="39200" y="116837"/>
                    </a:lnTo>
                    <a:lnTo>
                      <a:pt x="42240" y="117835"/>
                    </a:lnTo>
                    <a:lnTo>
                      <a:pt x="45280" y="118502"/>
                    </a:lnTo>
                    <a:lnTo>
                      <a:pt x="48480" y="119167"/>
                    </a:lnTo>
                    <a:lnTo>
                      <a:pt x="51841" y="119500"/>
                    </a:lnTo>
                    <a:lnTo>
                      <a:pt x="55199" y="119831"/>
                    </a:lnTo>
                    <a:lnTo>
                      <a:pt x="58719" y="119999"/>
                    </a:lnTo>
                    <a:lnTo>
                      <a:pt x="62398" y="119831"/>
                    </a:lnTo>
                    <a:lnTo>
                      <a:pt x="65918" y="119500"/>
                    </a:lnTo>
                    <a:lnTo>
                      <a:pt x="69438" y="119167"/>
                    </a:lnTo>
                    <a:lnTo>
                      <a:pt x="72640" y="118502"/>
                    </a:lnTo>
                    <a:lnTo>
                      <a:pt x="75840" y="117670"/>
                    </a:lnTo>
                    <a:lnTo>
                      <a:pt x="79039" y="116837"/>
                    </a:lnTo>
                    <a:lnTo>
                      <a:pt x="82079" y="115839"/>
                    </a:lnTo>
                    <a:lnTo>
                      <a:pt x="84958" y="114507"/>
                    </a:lnTo>
                    <a:lnTo>
                      <a:pt x="87680" y="113175"/>
                    </a:lnTo>
                    <a:lnTo>
                      <a:pt x="90400" y="111678"/>
                    </a:lnTo>
                    <a:lnTo>
                      <a:pt x="92958" y="110178"/>
                    </a:lnTo>
                    <a:lnTo>
                      <a:pt x="95359" y="108515"/>
                    </a:lnTo>
                    <a:lnTo>
                      <a:pt x="97758" y="106685"/>
                    </a:lnTo>
                    <a:lnTo>
                      <a:pt x="99998" y="104688"/>
                    </a:lnTo>
                    <a:lnTo>
                      <a:pt x="102078" y="102689"/>
                    </a:lnTo>
                    <a:lnTo>
                      <a:pt x="104159" y="100528"/>
                    </a:lnTo>
                    <a:lnTo>
                      <a:pt x="105919" y="98363"/>
                    </a:lnTo>
                    <a:lnTo>
                      <a:pt x="107679" y="96033"/>
                    </a:lnTo>
                    <a:lnTo>
                      <a:pt x="109439" y="93703"/>
                    </a:lnTo>
                    <a:lnTo>
                      <a:pt x="110879" y="91373"/>
                    </a:lnTo>
                    <a:lnTo>
                      <a:pt x="112318" y="88875"/>
                    </a:lnTo>
                    <a:lnTo>
                      <a:pt x="113598" y="86212"/>
                    </a:lnTo>
                    <a:lnTo>
                      <a:pt x="114878" y="83716"/>
                    </a:lnTo>
                    <a:lnTo>
                      <a:pt x="115838" y="81053"/>
                    </a:lnTo>
                    <a:lnTo>
                      <a:pt x="116798" y="78389"/>
                    </a:lnTo>
                    <a:lnTo>
                      <a:pt x="117598" y="75728"/>
                    </a:lnTo>
                    <a:lnTo>
                      <a:pt x="118399" y="72899"/>
                    </a:lnTo>
                    <a:lnTo>
                      <a:pt x="118878" y="70236"/>
                    </a:lnTo>
                    <a:lnTo>
                      <a:pt x="119358" y="67407"/>
                    </a:lnTo>
                    <a:lnTo>
                      <a:pt x="119679" y="64575"/>
                    </a:lnTo>
                    <a:lnTo>
                      <a:pt x="119838" y="61914"/>
                    </a:lnTo>
                    <a:lnTo>
                      <a:pt x="119997" y="59085"/>
                    </a:lnTo>
                    <a:lnTo>
                      <a:pt x="119838" y="56254"/>
                    </a:lnTo>
                    <a:lnTo>
                      <a:pt x="119679" y="53425"/>
                    </a:lnTo>
                    <a:lnTo>
                      <a:pt x="119358" y="50596"/>
                    </a:lnTo>
                    <a:lnTo>
                      <a:pt x="118878" y="47767"/>
                    </a:lnTo>
                    <a:lnTo>
                      <a:pt x="118399" y="45103"/>
                    </a:lnTo>
                    <a:lnTo>
                      <a:pt x="117598" y="42274"/>
                    </a:lnTo>
                    <a:lnTo>
                      <a:pt x="116798" y="39611"/>
                    </a:lnTo>
                    <a:lnTo>
                      <a:pt x="115997" y="37115"/>
                    </a:lnTo>
                    <a:lnTo>
                      <a:pt x="114878" y="34452"/>
                    </a:lnTo>
                    <a:lnTo>
                      <a:pt x="113757" y="31956"/>
                    </a:lnTo>
                    <a:lnTo>
                      <a:pt x="112480" y="29458"/>
                    </a:lnTo>
                    <a:lnTo>
                      <a:pt x="111038" y="26963"/>
                    </a:lnTo>
                    <a:lnTo>
                      <a:pt x="109598" y="24633"/>
                    </a:lnTo>
                    <a:lnTo>
                      <a:pt x="107997" y="22469"/>
                    </a:lnTo>
                    <a:lnTo>
                      <a:pt x="106237" y="20304"/>
                    </a:lnTo>
                    <a:lnTo>
                      <a:pt x="104477" y="18142"/>
                    </a:lnTo>
                    <a:lnTo>
                      <a:pt x="102558" y="16143"/>
                    </a:lnTo>
                    <a:lnTo>
                      <a:pt x="100477" y="14147"/>
                    </a:lnTo>
                    <a:lnTo>
                      <a:pt x="98399" y="12316"/>
                    </a:lnTo>
                    <a:lnTo>
                      <a:pt x="96160" y="10651"/>
                    </a:lnTo>
                    <a:lnTo>
                      <a:pt x="93920" y="8988"/>
                    </a:lnTo>
                    <a:lnTo>
                      <a:pt x="91359" y="7491"/>
                    </a:lnTo>
                    <a:lnTo>
                      <a:pt x="88958" y="6159"/>
                    </a:lnTo>
                    <a:lnTo>
                      <a:pt x="86400" y="4993"/>
                    </a:lnTo>
                    <a:lnTo>
                      <a:pt x="83678" y="3829"/>
                    </a:lnTo>
                    <a:lnTo>
                      <a:pt x="80799" y="2828"/>
                    </a:lnTo>
                    <a:lnTo>
                      <a:pt x="77918" y="1999"/>
                    </a:lnTo>
                    <a:lnTo>
                      <a:pt x="75039" y="1331"/>
                    </a:lnTo>
                    <a:lnTo>
                      <a:pt x="71999" y="667"/>
                    </a:lnTo>
                    <a:lnTo>
                      <a:pt x="68959" y="333"/>
                    </a:lnTo>
                    <a:lnTo>
                      <a:pt x="657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26"/>
              <p:cNvSpPr/>
              <p:nvPr/>
            </p:nvSpPr>
            <p:spPr>
              <a:xfrm>
                <a:off x="2006699" y="2253125"/>
                <a:ext cx="1131900" cy="1088100"/>
              </a:xfrm>
              <a:custGeom>
                <a:rect b="b" l="l" r="r" t="t"/>
                <a:pathLst>
                  <a:path extrusionOk="0" h="120000" w="120000">
                    <a:moveTo>
                      <a:pt x="56159" y="7656"/>
                    </a:moveTo>
                    <a:lnTo>
                      <a:pt x="58878" y="7822"/>
                    </a:lnTo>
                    <a:lnTo>
                      <a:pt x="61598" y="8156"/>
                    </a:lnTo>
                    <a:lnTo>
                      <a:pt x="63999" y="8820"/>
                    </a:lnTo>
                    <a:lnTo>
                      <a:pt x="66398" y="9487"/>
                    </a:lnTo>
                    <a:lnTo>
                      <a:pt x="68800" y="10485"/>
                    </a:lnTo>
                    <a:lnTo>
                      <a:pt x="70878" y="11817"/>
                    </a:lnTo>
                    <a:lnTo>
                      <a:pt x="72959" y="13149"/>
                    </a:lnTo>
                    <a:lnTo>
                      <a:pt x="75039" y="14646"/>
                    </a:lnTo>
                    <a:lnTo>
                      <a:pt x="76799" y="16312"/>
                    </a:lnTo>
                    <a:lnTo>
                      <a:pt x="78718" y="18142"/>
                    </a:lnTo>
                    <a:lnTo>
                      <a:pt x="80319" y="20139"/>
                    </a:lnTo>
                    <a:lnTo>
                      <a:pt x="81918" y="22135"/>
                    </a:lnTo>
                    <a:lnTo>
                      <a:pt x="83360" y="24465"/>
                    </a:lnTo>
                    <a:lnTo>
                      <a:pt x="84799" y="26629"/>
                    </a:lnTo>
                    <a:lnTo>
                      <a:pt x="86079" y="29128"/>
                    </a:lnTo>
                    <a:lnTo>
                      <a:pt x="87359" y="31457"/>
                    </a:lnTo>
                    <a:lnTo>
                      <a:pt x="88478" y="33953"/>
                    </a:lnTo>
                    <a:lnTo>
                      <a:pt x="89438" y="36616"/>
                    </a:lnTo>
                    <a:lnTo>
                      <a:pt x="91359" y="41775"/>
                    </a:lnTo>
                    <a:lnTo>
                      <a:pt x="92799" y="47268"/>
                    </a:lnTo>
                    <a:lnTo>
                      <a:pt x="94079" y="52592"/>
                    </a:lnTo>
                    <a:lnTo>
                      <a:pt x="95038" y="57754"/>
                    </a:lnTo>
                    <a:lnTo>
                      <a:pt x="95677" y="62747"/>
                    </a:lnTo>
                    <a:lnTo>
                      <a:pt x="95998" y="67407"/>
                    </a:lnTo>
                    <a:lnTo>
                      <a:pt x="96157" y="71899"/>
                    </a:lnTo>
                    <a:lnTo>
                      <a:pt x="95998" y="75560"/>
                    </a:lnTo>
                    <a:lnTo>
                      <a:pt x="95839" y="79222"/>
                    </a:lnTo>
                    <a:lnTo>
                      <a:pt x="95359" y="82884"/>
                    </a:lnTo>
                    <a:lnTo>
                      <a:pt x="94718" y="86380"/>
                    </a:lnTo>
                    <a:lnTo>
                      <a:pt x="93758" y="89873"/>
                    </a:lnTo>
                    <a:lnTo>
                      <a:pt x="92478" y="93204"/>
                    </a:lnTo>
                    <a:lnTo>
                      <a:pt x="91677" y="94867"/>
                    </a:lnTo>
                    <a:lnTo>
                      <a:pt x="90880" y="96532"/>
                    </a:lnTo>
                    <a:lnTo>
                      <a:pt x="89917" y="98029"/>
                    </a:lnTo>
                    <a:lnTo>
                      <a:pt x="88958" y="99695"/>
                    </a:lnTo>
                    <a:lnTo>
                      <a:pt x="87839" y="101027"/>
                    </a:lnTo>
                    <a:lnTo>
                      <a:pt x="86718" y="102524"/>
                    </a:lnTo>
                    <a:lnTo>
                      <a:pt x="85438" y="103856"/>
                    </a:lnTo>
                    <a:lnTo>
                      <a:pt x="83998" y="105019"/>
                    </a:lnTo>
                    <a:lnTo>
                      <a:pt x="82718" y="106185"/>
                    </a:lnTo>
                    <a:lnTo>
                      <a:pt x="81117" y="107184"/>
                    </a:lnTo>
                    <a:lnTo>
                      <a:pt x="79678" y="108182"/>
                    </a:lnTo>
                    <a:lnTo>
                      <a:pt x="78080" y="109014"/>
                    </a:lnTo>
                    <a:lnTo>
                      <a:pt x="76479" y="109847"/>
                    </a:lnTo>
                    <a:lnTo>
                      <a:pt x="74719" y="110512"/>
                    </a:lnTo>
                    <a:lnTo>
                      <a:pt x="73118" y="111011"/>
                    </a:lnTo>
                    <a:lnTo>
                      <a:pt x="71358" y="111510"/>
                    </a:lnTo>
                    <a:lnTo>
                      <a:pt x="69597" y="111843"/>
                    </a:lnTo>
                    <a:lnTo>
                      <a:pt x="67840" y="112177"/>
                    </a:lnTo>
                    <a:lnTo>
                      <a:pt x="66080" y="112343"/>
                    </a:lnTo>
                    <a:lnTo>
                      <a:pt x="61598" y="112343"/>
                    </a:lnTo>
                    <a:lnTo>
                      <a:pt x="59040" y="112009"/>
                    </a:lnTo>
                    <a:lnTo>
                      <a:pt x="56638" y="111344"/>
                    </a:lnTo>
                    <a:lnTo>
                      <a:pt x="54240" y="110680"/>
                    </a:lnTo>
                    <a:lnTo>
                      <a:pt x="52000" y="109679"/>
                    </a:lnTo>
                    <a:lnTo>
                      <a:pt x="49760" y="108515"/>
                    </a:lnTo>
                    <a:lnTo>
                      <a:pt x="47679" y="107184"/>
                    </a:lnTo>
                    <a:lnTo>
                      <a:pt x="45599" y="105686"/>
                    </a:lnTo>
                    <a:lnTo>
                      <a:pt x="43679" y="104021"/>
                    </a:lnTo>
                    <a:lnTo>
                      <a:pt x="41919" y="102190"/>
                    </a:lnTo>
                    <a:lnTo>
                      <a:pt x="40159" y="100194"/>
                    </a:lnTo>
                    <a:lnTo>
                      <a:pt x="38558" y="98195"/>
                    </a:lnTo>
                    <a:lnTo>
                      <a:pt x="37119" y="96033"/>
                    </a:lnTo>
                    <a:lnTo>
                      <a:pt x="35521" y="93703"/>
                    </a:lnTo>
                    <a:lnTo>
                      <a:pt x="34241" y="91373"/>
                    </a:lnTo>
                    <a:lnTo>
                      <a:pt x="32960" y="88875"/>
                    </a:lnTo>
                    <a:lnTo>
                      <a:pt x="31839" y="86380"/>
                    </a:lnTo>
                    <a:lnTo>
                      <a:pt x="30720" y="83716"/>
                    </a:lnTo>
                    <a:lnTo>
                      <a:pt x="28640" y="78389"/>
                    </a:lnTo>
                    <a:lnTo>
                      <a:pt x="27039" y="73065"/>
                    </a:lnTo>
                    <a:lnTo>
                      <a:pt x="25761" y="67572"/>
                    </a:lnTo>
                    <a:lnTo>
                      <a:pt x="24640" y="62080"/>
                    </a:lnTo>
                    <a:lnTo>
                      <a:pt x="24001" y="56756"/>
                    </a:lnTo>
                    <a:lnTo>
                      <a:pt x="23519" y="51594"/>
                    </a:lnTo>
                    <a:lnTo>
                      <a:pt x="23360" y="46769"/>
                    </a:lnTo>
                    <a:lnTo>
                      <a:pt x="23519" y="42773"/>
                    </a:lnTo>
                    <a:lnTo>
                      <a:pt x="23839" y="38781"/>
                    </a:lnTo>
                    <a:lnTo>
                      <a:pt x="24481" y="34785"/>
                    </a:lnTo>
                    <a:lnTo>
                      <a:pt x="24961" y="32786"/>
                    </a:lnTo>
                    <a:lnTo>
                      <a:pt x="25440" y="30790"/>
                    </a:lnTo>
                    <a:lnTo>
                      <a:pt x="26079" y="28794"/>
                    </a:lnTo>
                    <a:lnTo>
                      <a:pt x="26880" y="26963"/>
                    </a:lnTo>
                    <a:lnTo>
                      <a:pt x="27680" y="24967"/>
                    </a:lnTo>
                    <a:lnTo>
                      <a:pt x="28799" y="23136"/>
                    </a:lnTo>
                    <a:lnTo>
                      <a:pt x="29920" y="21471"/>
                    </a:lnTo>
                    <a:lnTo>
                      <a:pt x="31359" y="19640"/>
                    </a:lnTo>
                    <a:lnTo>
                      <a:pt x="32799" y="17974"/>
                    </a:lnTo>
                    <a:lnTo>
                      <a:pt x="34559" y="16312"/>
                    </a:lnTo>
                    <a:lnTo>
                      <a:pt x="36798" y="14313"/>
                    </a:lnTo>
                    <a:lnTo>
                      <a:pt x="39200" y="12650"/>
                    </a:lnTo>
                    <a:lnTo>
                      <a:pt x="41760" y="11153"/>
                    </a:lnTo>
                    <a:lnTo>
                      <a:pt x="44480" y="9986"/>
                    </a:lnTo>
                    <a:lnTo>
                      <a:pt x="47359" y="8988"/>
                    </a:lnTo>
                    <a:lnTo>
                      <a:pt x="50240" y="8321"/>
                    </a:lnTo>
                    <a:lnTo>
                      <a:pt x="53118" y="7822"/>
                    </a:lnTo>
                    <a:lnTo>
                      <a:pt x="56159" y="7656"/>
                    </a:lnTo>
                    <a:close/>
                    <a:moveTo>
                      <a:pt x="59040" y="0"/>
                    </a:moveTo>
                    <a:lnTo>
                      <a:pt x="55679" y="333"/>
                    </a:lnTo>
                    <a:lnTo>
                      <a:pt x="52480" y="667"/>
                    </a:lnTo>
                    <a:lnTo>
                      <a:pt x="49280" y="1166"/>
                    </a:lnTo>
                    <a:lnTo>
                      <a:pt x="46078" y="1999"/>
                    </a:lnTo>
                    <a:lnTo>
                      <a:pt x="43041" y="2828"/>
                    </a:lnTo>
                    <a:lnTo>
                      <a:pt x="40159" y="3661"/>
                    </a:lnTo>
                    <a:lnTo>
                      <a:pt x="37281" y="4828"/>
                    </a:lnTo>
                    <a:lnTo>
                      <a:pt x="34400" y="6159"/>
                    </a:lnTo>
                    <a:lnTo>
                      <a:pt x="31680" y="7491"/>
                    </a:lnTo>
                    <a:lnTo>
                      <a:pt x="29119" y="8988"/>
                    </a:lnTo>
                    <a:lnTo>
                      <a:pt x="26559" y="10485"/>
                    </a:lnTo>
                    <a:lnTo>
                      <a:pt x="24160" y="12316"/>
                    </a:lnTo>
                    <a:lnTo>
                      <a:pt x="21920" y="14147"/>
                    </a:lnTo>
                    <a:lnTo>
                      <a:pt x="19681" y="15978"/>
                    </a:lnTo>
                    <a:lnTo>
                      <a:pt x="17441" y="18142"/>
                    </a:lnTo>
                    <a:lnTo>
                      <a:pt x="15519" y="20139"/>
                    </a:lnTo>
                    <a:lnTo>
                      <a:pt x="13600" y="22469"/>
                    </a:lnTo>
                    <a:lnTo>
                      <a:pt x="11840" y="24799"/>
                    </a:lnTo>
                    <a:lnTo>
                      <a:pt x="10080" y="27128"/>
                    </a:lnTo>
                    <a:lnTo>
                      <a:pt x="8641" y="29627"/>
                    </a:lnTo>
                    <a:lnTo>
                      <a:pt x="7201" y="32122"/>
                    </a:lnTo>
                    <a:lnTo>
                      <a:pt x="5759" y="34785"/>
                    </a:lnTo>
                    <a:lnTo>
                      <a:pt x="4641" y="37449"/>
                    </a:lnTo>
                    <a:lnTo>
                      <a:pt x="3520" y="40278"/>
                    </a:lnTo>
                    <a:lnTo>
                      <a:pt x="2719" y="42942"/>
                    </a:lnTo>
                    <a:lnTo>
                      <a:pt x="1921" y="45936"/>
                    </a:lnTo>
                    <a:lnTo>
                      <a:pt x="1280" y="48765"/>
                    </a:lnTo>
                    <a:lnTo>
                      <a:pt x="800" y="51762"/>
                    </a:lnTo>
                    <a:lnTo>
                      <a:pt x="320" y="54757"/>
                    </a:lnTo>
                    <a:lnTo>
                      <a:pt x="161" y="57754"/>
                    </a:lnTo>
                    <a:lnTo>
                      <a:pt x="0" y="60748"/>
                    </a:lnTo>
                    <a:lnTo>
                      <a:pt x="161" y="63412"/>
                    </a:lnTo>
                    <a:lnTo>
                      <a:pt x="320" y="66075"/>
                    </a:lnTo>
                    <a:lnTo>
                      <a:pt x="641" y="68739"/>
                    </a:lnTo>
                    <a:lnTo>
                      <a:pt x="962" y="71400"/>
                    </a:lnTo>
                    <a:lnTo>
                      <a:pt x="1600" y="74063"/>
                    </a:lnTo>
                    <a:lnTo>
                      <a:pt x="2239" y="76727"/>
                    </a:lnTo>
                    <a:lnTo>
                      <a:pt x="3040" y="79222"/>
                    </a:lnTo>
                    <a:lnTo>
                      <a:pt x="3840" y="81885"/>
                    </a:lnTo>
                    <a:lnTo>
                      <a:pt x="4800" y="84381"/>
                    </a:lnTo>
                    <a:lnTo>
                      <a:pt x="5921" y="86879"/>
                    </a:lnTo>
                    <a:lnTo>
                      <a:pt x="7201" y="89374"/>
                    </a:lnTo>
                    <a:lnTo>
                      <a:pt x="8479" y="91872"/>
                    </a:lnTo>
                    <a:lnTo>
                      <a:pt x="10080" y="94202"/>
                    </a:lnTo>
                    <a:lnTo>
                      <a:pt x="11519" y="96532"/>
                    </a:lnTo>
                    <a:lnTo>
                      <a:pt x="13279" y="98697"/>
                    </a:lnTo>
                    <a:lnTo>
                      <a:pt x="15039" y="100858"/>
                    </a:lnTo>
                    <a:lnTo>
                      <a:pt x="16961" y="103023"/>
                    </a:lnTo>
                    <a:lnTo>
                      <a:pt x="19039" y="105019"/>
                    </a:lnTo>
                    <a:lnTo>
                      <a:pt x="21120" y="106850"/>
                    </a:lnTo>
                    <a:lnTo>
                      <a:pt x="23360" y="108681"/>
                    </a:lnTo>
                    <a:lnTo>
                      <a:pt x="25761" y="110346"/>
                    </a:lnTo>
                    <a:lnTo>
                      <a:pt x="28160" y="111843"/>
                    </a:lnTo>
                    <a:lnTo>
                      <a:pt x="30720" y="113341"/>
                    </a:lnTo>
                    <a:lnTo>
                      <a:pt x="33440" y="114672"/>
                    </a:lnTo>
                    <a:lnTo>
                      <a:pt x="36319" y="115839"/>
                    </a:lnTo>
                    <a:lnTo>
                      <a:pt x="39200" y="116837"/>
                    </a:lnTo>
                    <a:lnTo>
                      <a:pt x="42240" y="117835"/>
                    </a:lnTo>
                    <a:lnTo>
                      <a:pt x="45280" y="118502"/>
                    </a:lnTo>
                    <a:lnTo>
                      <a:pt x="48480" y="119167"/>
                    </a:lnTo>
                    <a:lnTo>
                      <a:pt x="51838" y="119500"/>
                    </a:lnTo>
                    <a:lnTo>
                      <a:pt x="55199" y="119831"/>
                    </a:lnTo>
                    <a:lnTo>
                      <a:pt x="58878" y="119999"/>
                    </a:lnTo>
                    <a:lnTo>
                      <a:pt x="62398" y="119831"/>
                    </a:lnTo>
                    <a:lnTo>
                      <a:pt x="65918" y="119500"/>
                    </a:lnTo>
                    <a:lnTo>
                      <a:pt x="69438" y="119167"/>
                    </a:lnTo>
                    <a:lnTo>
                      <a:pt x="72638" y="118502"/>
                    </a:lnTo>
                    <a:lnTo>
                      <a:pt x="75840" y="117670"/>
                    </a:lnTo>
                    <a:lnTo>
                      <a:pt x="79039" y="116837"/>
                    </a:lnTo>
                    <a:lnTo>
                      <a:pt x="82079" y="115839"/>
                    </a:lnTo>
                    <a:lnTo>
                      <a:pt x="84958" y="114507"/>
                    </a:lnTo>
                    <a:lnTo>
                      <a:pt x="87678" y="113175"/>
                    </a:lnTo>
                    <a:lnTo>
                      <a:pt x="90397" y="111678"/>
                    </a:lnTo>
                    <a:lnTo>
                      <a:pt x="92958" y="110178"/>
                    </a:lnTo>
                    <a:lnTo>
                      <a:pt x="95359" y="108515"/>
                    </a:lnTo>
                    <a:lnTo>
                      <a:pt x="97758" y="106685"/>
                    </a:lnTo>
                    <a:lnTo>
                      <a:pt x="99998" y="104688"/>
                    </a:lnTo>
                    <a:lnTo>
                      <a:pt x="102078" y="102689"/>
                    </a:lnTo>
                    <a:lnTo>
                      <a:pt x="104159" y="100528"/>
                    </a:lnTo>
                    <a:lnTo>
                      <a:pt x="105917" y="98363"/>
                    </a:lnTo>
                    <a:lnTo>
                      <a:pt x="107677" y="96033"/>
                    </a:lnTo>
                    <a:lnTo>
                      <a:pt x="109437" y="93703"/>
                    </a:lnTo>
                    <a:lnTo>
                      <a:pt x="110879" y="91373"/>
                    </a:lnTo>
                    <a:lnTo>
                      <a:pt x="112318" y="88875"/>
                    </a:lnTo>
                    <a:lnTo>
                      <a:pt x="113598" y="86212"/>
                    </a:lnTo>
                    <a:lnTo>
                      <a:pt x="114878" y="83716"/>
                    </a:lnTo>
                    <a:lnTo>
                      <a:pt x="115997" y="81053"/>
                    </a:lnTo>
                    <a:lnTo>
                      <a:pt x="116798" y="78389"/>
                    </a:lnTo>
                    <a:lnTo>
                      <a:pt x="117598" y="75728"/>
                    </a:lnTo>
                    <a:lnTo>
                      <a:pt x="118399" y="72899"/>
                    </a:lnTo>
                    <a:lnTo>
                      <a:pt x="118878" y="70236"/>
                    </a:lnTo>
                    <a:lnTo>
                      <a:pt x="119358" y="67407"/>
                    </a:lnTo>
                    <a:lnTo>
                      <a:pt x="119679" y="64575"/>
                    </a:lnTo>
                    <a:lnTo>
                      <a:pt x="119838" y="61914"/>
                    </a:lnTo>
                    <a:lnTo>
                      <a:pt x="119997" y="59085"/>
                    </a:lnTo>
                    <a:lnTo>
                      <a:pt x="119838" y="56254"/>
                    </a:lnTo>
                    <a:lnTo>
                      <a:pt x="119679" y="53425"/>
                    </a:lnTo>
                    <a:lnTo>
                      <a:pt x="119358" y="50596"/>
                    </a:lnTo>
                    <a:lnTo>
                      <a:pt x="118878" y="47767"/>
                    </a:lnTo>
                    <a:lnTo>
                      <a:pt x="118399" y="45103"/>
                    </a:lnTo>
                    <a:lnTo>
                      <a:pt x="117598" y="42274"/>
                    </a:lnTo>
                    <a:lnTo>
                      <a:pt x="116798" y="39611"/>
                    </a:lnTo>
                    <a:lnTo>
                      <a:pt x="115997" y="37115"/>
                    </a:lnTo>
                    <a:lnTo>
                      <a:pt x="114878" y="34452"/>
                    </a:lnTo>
                    <a:lnTo>
                      <a:pt x="113757" y="31956"/>
                    </a:lnTo>
                    <a:lnTo>
                      <a:pt x="112477" y="29458"/>
                    </a:lnTo>
                    <a:lnTo>
                      <a:pt x="111038" y="26963"/>
                    </a:lnTo>
                    <a:lnTo>
                      <a:pt x="109598" y="24633"/>
                    </a:lnTo>
                    <a:lnTo>
                      <a:pt x="107997" y="22469"/>
                    </a:lnTo>
                    <a:lnTo>
                      <a:pt x="106237" y="20304"/>
                    </a:lnTo>
                    <a:lnTo>
                      <a:pt x="104477" y="18142"/>
                    </a:lnTo>
                    <a:lnTo>
                      <a:pt x="102558" y="16143"/>
                    </a:lnTo>
                    <a:lnTo>
                      <a:pt x="100477" y="14147"/>
                    </a:lnTo>
                    <a:lnTo>
                      <a:pt x="98397" y="12316"/>
                    </a:lnTo>
                    <a:lnTo>
                      <a:pt x="96157" y="10651"/>
                    </a:lnTo>
                    <a:lnTo>
                      <a:pt x="93917" y="8988"/>
                    </a:lnTo>
                    <a:lnTo>
                      <a:pt x="91518" y="7491"/>
                    </a:lnTo>
                    <a:lnTo>
                      <a:pt x="88958" y="6159"/>
                    </a:lnTo>
                    <a:lnTo>
                      <a:pt x="86397" y="4993"/>
                    </a:lnTo>
                    <a:lnTo>
                      <a:pt x="83678" y="3829"/>
                    </a:lnTo>
                    <a:lnTo>
                      <a:pt x="80799" y="2828"/>
                    </a:lnTo>
                    <a:lnTo>
                      <a:pt x="78080" y="1999"/>
                    </a:lnTo>
                    <a:lnTo>
                      <a:pt x="75039" y="1331"/>
                    </a:lnTo>
                    <a:lnTo>
                      <a:pt x="71999" y="667"/>
                    </a:lnTo>
                    <a:lnTo>
                      <a:pt x="68959" y="333"/>
                    </a:lnTo>
                    <a:lnTo>
                      <a:pt x="657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26"/>
              <p:cNvSpPr/>
              <p:nvPr/>
            </p:nvSpPr>
            <p:spPr>
              <a:xfrm>
                <a:off x="247162" y="1738550"/>
                <a:ext cx="1659900" cy="1681200"/>
              </a:xfrm>
              <a:custGeom>
                <a:rect b="b" l="l" r="r" t="t"/>
                <a:pathLst>
                  <a:path extrusionOk="0" h="120000" w="120000">
                    <a:moveTo>
                      <a:pt x="66654" y="0"/>
                    </a:moveTo>
                    <a:lnTo>
                      <a:pt x="62727" y="108"/>
                    </a:lnTo>
                    <a:lnTo>
                      <a:pt x="59018" y="323"/>
                    </a:lnTo>
                    <a:lnTo>
                      <a:pt x="55308" y="754"/>
                    </a:lnTo>
                    <a:lnTo>
                      <a:pt x="51708" y="1293"/>
                    </a:lnTo>
                    <a:lnTo>
                      <a:pt x="48218" y="2046"/>
                    </a:lnTo>
                    <a:lnTo>
                      <a:pt x="44836" y="2908"/>
                    </a:lnTo>
                    <a:lnTo>
                      <a:pt x="41672" y="3986"/>
                    </a:lnTo>
                    <a:lnTo>
                      <a:pt x="38509" y="5062"/>
                    </a:lnTo>
                    <a:lnTo>
                      <a:pt x="35455" y="6354"/>
                    </a:lnTo>
                    <a:lnTo>
                      <a:pt x="32509" y="7755"/>
                    </a:lnTo>
                    <a:lnTo>
                      <a:pt x="29782" y="9263"/>
                    </a:lnTo>
                    <a:lnTo>
                      <a:pt x="27055" y="10987"/>
                    </a:lnTo>
                    <a:lnTo>
                      <a:pt x="24544" y="12711"/>
                    </a:lnTo>
                    <a:lnTo>
                      <a:pt x="22036" y="14542"/>
                    </a:lnTo>
                    <a:lnTo>
                      <a:pt x="19746" y="16589"/>
                    </a:lnTo>
                    <a:lnTo>
                      <a:pt x="17563" y="18636"/>
                    </a:lnTo>
                    <a:lnTo>
                      <a:pt x="15490" y="20790"/>
                    </a:lnTo>
                    <a:lnTo>
                      <a:pt x="13527" y="23051"/>
                    </a:lnTo>
                    <a:lnTo>
                      <a:pt x="11673" y="25421"/>
                    </a:lnTo>
                    <a:lnTo>
                      <a:pt x="9927" y="27791"/>
                    </a:lnTo>
                    <a:lnTo>
                      <a:pt x="8400" y="30269"/>
                    </a:lnTo>
                    <a:lnTo>
                      <a:pt x="6981" y="32853"/>
                    </a:lnTo>
                    <a:lnTo>
                      <a:pt x="5673" y="35439"/>
                    </a:lnTo>
                    <a:lnTo>
                      <a:pt x="4473" y="38132"/>
                    </a:lnTo>
                    <a:lnTo>
                      <a:pt x="3381" y="40825"/>
                    </a:lnTo>
                    <a:lnTo>
                      <a:pt x="2508" y="43625"/>
                    </a:lnTo>
                    <a:lnTo>
                      <a:pt x="1745" y="46427"/>
                    </a:lnTo>
                    <a:lnTo>
                      <a:pt x="1091" y="49227"/>
                    </a:lnTo>
                    <a:lnTo>
                      <a:pt x="654" y="52136"/>
                    </a:lnTo>
                    <a:lnTo>
                      <a:pt x="218" y="55045"/>
                    </a:lnTo>
                    <a:lnTo>
                      <a:pt x="0" y="57952"/>
                    </a:lnTo>
                    <a:lnTo>
                      <a:pt x="0" y="60969"/>
                    </a:lnTo>
                    <a:lnTo>
                      <a:pt x="0" y="63446"/>
                    </a:lnTo>
                    <a:lnTo>
                      <a:pt x="218" y="65923"/>
                    </a:lnTo>
                    <a:lnTo>
                      <a:pt x="437" y="68402"/>
                    </a:lnTo>
                    <a:lnTo>
                      <a:pt x="764" y="70879"/>
                    </a:lnTo>
                    <a:lnTo>
                      <a:pt x="1310" y="73465"/>
                    </a:lnTo>
                    <a:lnTo>
                      <a:pt x="1854" y="76049"/>
                    </a:lnTo>
                    <a:lnTo>
                      <a:pt x="2618" y="78526"/>
                    </a:lnTo>
                    <a:lnTo>
                      <a:pt x="3381" y="81112"/>
                    </a:lnTo>
                    <a:lnTo>
                      <a:pt x="4364" y="83589"/>
                    </a:lnTo>
                    <a:lnTo>
                      <a:pt x="5345" y="86068"/>
                    </a:lnTo>
                    <a:lnTo>
                      <a:pt x="6545" y="88545"/>
                    </a:lnTo>
                    <a:lnTo>
                      <a:pt x="7854" y="91022"/>
                    </a:lnTo>
                    <a:lnTo>
                      <a:pt x="9273" y="93392"/>
                    </a:lnTo>
                    <a:lnTo>
                      <a:pt x="10800" y="95761"/>
                    </a:lnTo>
                    <a:lnTo>
                      <a:pt x="12546" y="98024"/>
                    </a:lnTo>
                    <a:lnTo>
                      <a:pt x="14290" y="100178"/>
                    </a:lnTo>
                    <a:lnTo>
                      <a:pt x="16254" y="102332"/>
                    </a:lnTo>
                    <a:lnTo>
                      <a:pt x="18327" y="104272"/>
                    </a:lnTo>
                    <a:lnTo>
                      <a:pt x="20617" y="106319"/>
                    </a:lnTo>
                    <a:lnTo>
                      <a:pt x="22909" y="108150"/>
                    </a:lnTo>
                    <a:lnTo>
                      <a:pt x="25417" y="109874"/>
                    </a:lnTo>
                    <a:lnTo>
                      <a:pt x="28036" y="111489"/>
                    </a:lnTo>
                    <a:lnTo>
                      <a:pt x="30872" y="112997"/>
                    </a:lnTo>
                    <a:lnTo>
                      <a:pt x="33817" y="114398"/>
                    </a:lnTo>
                    <a:lnTo>
                      <a:pt x="36872" y="115583"/>
                    </a:lnTo>
                    <a:lnTo>
                      <a:pt x="40145" y="116768"/>
                    </a:lnTo>
                    <a:lnTo>
                      <a:pt x="43526" y="117630"/>
                    </a:lnTo>
                    <a:lnTo>
                      <a:pt x="47126" y="118490"/>
                    </a:lnTo>
                    <a:lnTo>
                      <a:pt x="50726" y="119138"/>
                    </a:lnTo>
                    <a:lnTo>
                      <a:pt x="54654" y="119568"/>
                    </a:lnTo>
                    <a:lnTo>
                      <a:pt x="58691" y="119891"/>
                    </a:lnTo>
                    <a:lnTo>
                      <a:pt x="62835" y="120000"/>
                    </a:lnTo>
                    <a:lnTo>
                      <a:pt x="66217" y="119891"/>
                    </a:lnTo>
                    <a:lnTo>
                      <a:pt x="69600" y="119675"/>
                    </a:lnTo>
                    <a:lnTo>
                      <a:pt x="72981" y="119461"/>
                    </a:lnTo>
                    <a:lnTo>
                      <a:pt x="76254" y="119138"/>
                    </a:lnTo>
                    <a:lnTo>
                      <a:pt x="83017" y="118276"/>
                    </a:lnTo>
                    <a:lnTo>
                      <a:pt x="90109" y="117198"/>
                    </a:lnTo>
                    <a:lnTo>
                      <a:pt x="113672" y="111812"/>
                    </a:lnTo>
                    <a:lnTo>
                      <a:pt x="113672" y="91884"/>
                    </a:lnTo>
                    <a:lnTo>
                      <a:pt x="113781" y="87899"/>
                    </a:lnTo>
                    <a:lnTo>
                      <a:pt x="113999" y="84128"/>
                    </a:lnTo>
                    <a:lnTo>
                      <a:pt x="114216" y="83266"/>
                    </a:lnTo>
                    <a:lnTo>
                      <a:pt x="114543" y="82620"/>
                    </a:lnTo>
                    <a:lnTo>
                      <a:pt x="114981" y="82081"/>
                    </a:lnTo>
                    <a:lnTo>
                      <a:pt x="115635" y="81435"/>
                    </a:lnTo>
                    <a:lnTo>
                      <a:pt x="120000" y="77450"/>
                    </a:lnTo>
                    <a:lnTo>
                      <a:pt x="84982" y="77450"/>
                    </a:lnTo>
                    <a:lnTo>
                      <a:pt x="71781" y="84451"/>
                    </a:lnTo>
                    <a:lnTo>
                      <a:pt x="96653" y="83159"/>
                    </a:lnTo>
                    <a:lnTo>
                      <a:pt x="96653" y="109335"/>
                    </a:lnTo>
                    <a:lnTo>
                      <a:pt x="92836" y="110843"/>
                    </a:lnTo>
                    <a:lnTo>
                      <a:pt x="90653" y="111489"/>
                    </a:lnTo>
                    <a:lnTo>
                      <a:pt x="88363" y="112135"/>
                    </a:lnTo>
                    <a:lnTo>
                      <a:pt x="85744" y="112674"/>
                    </a:lnTo>
                    <a:lnTo>
                      <a:pt x="82798" y="113104"/>
                    </a:lnTo>
                    <a:lnTo>
                      <a:pt x="79417" y="113320"/>
                    </a:lnTo>
                    <a:lnTo>
                      <a:pt x="75708" y="113429"/>
                    </a:lnTo>
                    <a:lnTo>
                      <a:pt x="72435" y="113320"/>
                    </a:lnTo>
                    <a:lnTo>
                      <a:pt x="69162" y="113104"/>
                    </a:lnTo>
                    <a:lnTo>
                      <a:pt x="66000" y="112674"/>
                    </a:lnTo>
                    <a:lnTo>
                      <a:pt x="62835" y="112135"/>
                    </a:lnTo>
                    <a:lnTo>
                      <a:pt x="59889" y="111382"/>
                    </a:lnTo>
                    <a:lnTo>
                      <a:pt x="56945" y="110520"/>
                    </a:lnTo>
                    <a:lnTo>
                      <a:pt x="54108" y="109551"/>
                    </a:lnTo>
                    <a:lnTo>
                      <a:pt x="51381" y="108473"/>
                    </a:lnTo>
                    <a:lnTo>
                      <a:pt x="48764" y="107181"/>
                    </a:lnTo>
                    <a:lnTo>
                      <a:pt x="46253" y="105780"/>
                    </a:lnTo>
                    <a:lnTo>
                      <a:pt x="43745" y="104272"/>
                    </a:lnTo>
                    <a:lnTo>
                      <a:pt x="41453" y="102655"/>
                    </a:lnTo>
                    <a:lnTo>
                      <a:pt x="39163" y="100933"/>
                    </a:lnTo>
                    <a:lnTo>
                      <a:pt x="36982" y="99100"/>
                    </a:lnTo>
                    <a:lnTo>
                      <a:pt x="35017" y="97162"/>
                    </a:lnTo>
                    <a:lnTo>
                      <a:pt x="33055" y="95222"/>
                    </a:lnTo>
                    <a:lnTo>
                      <a:pt x="31199" y="93069"/>
                    </a:lnTo>
                    <a:lnTo>
                      <a:pt x="29455" y="90915"/>
                    </a:lnTo>
                    <a:lnTo>
                      <a:pt x="27817" y="88545"/>
                    </a:lnTo>
                    <a:lnTo>
                      <a:pt x="26290" y="86282"/>
                    </a:lnTo>
                    <a:lnTo>
                      <a:pt x="24873" y="83805"/>
                    </a:lnTo>
                    <a:lnTo>
                      <a:pt x="23563" y="81328"/>
                    </a:lnTo>
                    <a:lnTo>
                      <a:pt x="22473" y="78742"/>
                    </a:lnTo>
                    <a:lnTo>
                      <a:pt x="21381" y="76158"/>
                    </a:lnTo>
                    <a:lnTo>
                      <a:pt x="20400" y="73465"/>
                    </a:lnTo>
                    <a:lnTo>
                      <a:pt x="19636" y="70770"/>
                    </a:lnTo>
                    <a:lnTo>
                      <a:pt x="18873" y="68077"/>
                    </a:lnTo>
                    <a:lnTo>
                      <a:pt x="18327" y="65277"/>
                    </a:lnTo>
                    <a:lnTo>
                      <a:pt x="17890" y="62477"/>
                    </a:lnTo>
                    <a:lnTo>
                      <a:pt x="17563" y="59676"/>
                    </a:lnTo>
                    <a:lnTo>
                      <a:pt x="17346" y="56769"/>
                    </a:lnTo>
                    <a:lnTo>
                      <a:pt x="17346" y="53967"/>
                    </a:lnTo>
                    <a:lnTo>
                      <a:pt x="17346" y="51274"/>
                    </a:lnTo>
                    <a:lnTo>
                      <a:pt x="17563" y="48688"/>
                    </a:lnTo>
                    <a:lnTo>
                      <a:pt x="17781" y="46211"/>
                    </a:lnTo>
                    <a:lnTo>
                      <a:pt x="18217" y="43734"/>
                    </a:lnTo>
                    <a:lnTo>
                      <a:pt x="18654" y="41257"/>
                    </a:lnTo>
                    <a:lnTo>
                      <a:pt x="19309" y="38887"/>
                    </a:lnTo>
                    <a:lnTo>
                      <a:pt x="19963" y="36624"/>
                    </a:lnTo>
                    <a:lnTo>
                      <a:pt x="20727" y="34361"/>
                    </a:lnTo>
                    <a:lnTo>
                      <a:pt x="21709" y="32207"/>
                    </a:lnTo>
                    <a:lnTo>
                      <a:pt x="22690" y="30161"/>
                    </a:lnTo>
                    <a:lnTo>
                      <a:pt x="23782" y="28114"/>
                    </a:lnTo>
                    <a:lnTo>
                      <a:pt x="24873" y="26176"/>
                    </a:lnTo>
                    <a:lnTo>
                      <a:pt x="26182" y="24345"/>
                    </a:lnTo>
                    <a:lnTo>
                      <a:pt x="27490" y="22514"/>
                    </a:lnTo>
                    <a:lnTo>
                      <a:pt x="28909" y="20897"/>
                    </a:lnTo>
                    <a:lnTo>
                      <a:pt x="30436" y="19173"/>
                    </a:lnTo>
                    <a:lnTo>
                      <a:pt x="31963" y="17665"/>
                    </a:lnTo>
                    <a:lnTo>
                      <a:pt x="33599" y="16266"/>
                    </a:lnTo>
                    <a:lnTo>
                      <a:pt x="35345" y="14865"/>
                    </a:lnTo>
                    <a:lnTo>
                      <a:pt x="37090" y="13573"/>
                    </a:lnTo>
                    <a:lnTo>
                      <a:pt x="38945" y="12388"/>
                    </a:lnTo>
                    <a:lnTo>
                      <a:pt x="40909" y="11310"/>
                    </a:lnTo>
                    <a:lnTo>
                      <a:pt x="42872" y="10232"/>
                    </a:lnTo>
                    <a:lnTo>
                      <a:pt x="44836" y="9372"/>
                    </a:lnTo>
                    <a:lnTo>
                      <a:pt x="47018" y="8617"/>
                    </a:lnTo>
                    <a:lnTo>
                      <a:pt x="49091" y="7864"/>
                    </a:lnTo>
                    <a:lnTo>
                      <a:pt x="51272" y="7216"/>
                    </a:lnTo>
                    <a:lnTo>
                      <a:pt x="53564" y="6786"/>
                    </a:lnTo>
                    <a:lnTo>
                      <a:pt x="55854" y="6354"/>
                    </a:lnTo>
                    <a:lnTo>
                      <a:pt x="58254" y="6140"/>
                    </a:lnTo>
                    <a:lnTo>
                      <a:pt x="60545" y="5924"/>
                    </a:lnTo>
                    <a:lnTo>
                      <a:pt x="63054" y="5924"/>
                    </a:lnTo>
                    <a:lnTo>
                      <a:pt x="66545" y="6031"/>
                    </a:lnTo>
                    <a:lnTo>
                      <a:pt x="69927" y="6354"/>
                    </a:lnTo>
                    <a:lnTo>
                      <a:pt x="72981" y="6786"/>
                    </a:lnTo>
                    <a:lnTo>
                      <a:pt x="75927" y="7539"/>
                    </a:lnTo>
                    <a:lnTo>
                      <a:pt x="78654" y="8294"/>
                    </a:lnTo>
                    <a:lnTo>
                      <a:pt x="81271" y="9263"/>
                    </a:lnTo>
                    <a:lnTo>
                      <a:pt x="83671" y="10341"/>
                    </a:lnTo>
                    <a:lnTo>
                      <a:pt x="85853" y="11526"/>
                    </a:lnTo>
                    <a:lnTo>
                      <a:pt x="87926" y="12711"/>
                    </a:lnTo>
                    <a:lnTo>
                      <a:pt x="89780" y="14003"/>
                    </a:lnTo>
                    <a:lnTo>
                      <a:pt x="91526" y="15295"/>
                    </a:lnTo>
                    <a:lnTo>
                      <a:pt x="93163" y="16480"/>
                    </a:lnTo>
                    <a:lnTo>
                      <a:pt x="95999" y="18959"/>
                    </a:lnTo>
                    <a:lnTo>
                      <a:pt x="98290" y="21220"/>
                    </a:lnTo>
                    <a:lnTo>
                      <a:pt x="94253" y="27684"/>
                    </a:lnTo>
                    <a:lnTo>
                      <a:pt x="94253" y="27684"/>
                    </a:lnTo>
                    <a:lnTo>
                      <a:pt x="100034" y="26392"/>
                    </a:lnTo>
                    <a:lnTo>
                      <a:pt x="113672" y="13573"/>
                    </a:lnTo>
                    <a:lnTo>
                      <a:pt x="110508" y="11417"/>
                    </a:lnTo>
                    <a:lnTo>
                      <a:pt x="108435" y="10125"/>
                    </a:lnTo>
                    <a:lnTo>
                      <a:pt x="106035" y="8833"/>
                    </a:lnTo>
                    <a:lnTo>
                      <a:pt x="103307" y="7539"/>
                    </a:lnTo>
                    <a:lnTo>
                      <a:pt x="100034" y="6140"/>
                    </a:lnTo>
                    <a:lnTo>
                      <a:pt x="96217" y="4739"/>
                    </a:lnTo>
                    <a:lnTo>
                      <a:pt x="91853" y="3447"/>
                    </a:lnTo>
                    <a:lnTo>
                      <a:pt x="88909" y="2692"/>
                    </a:lnTo>
                    <a:lnTo>
                      <a:pt x="85963" y="2046"/>
                    </a:lnTo>
                    <a:lnTo>
                      <a:pt x="82798" y="1400"/>
                    </a:lnTo>
                    <a:lnTo>
                      <a:pt x="79744" y="969"/>
                    </a:lnTo>
                    <a:lnTo>
                      <a:pt x="76471" y="538"/>
                    </a:lnTo>
                    <a:lnTo>
                      <a:pt x="73308" y="215"/>
                    </a:lnTo>
                    <a:lnTo>
                      <a:pt x="69927" y="108"/>
                    </a:lnTo>
                    <a:lnTo>
                      <a:pt x="666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26"/>
              <p:cNvSpPr/>
              <p:nvPr/>
            </p:nvSpPr>
            <p:spPr>
              <a:xfrm>
                <a:off x="5530275" y="1685724"/>
                <a:ext cx="602100" cy="1614600"/>
              </a:xfrm>
              <a:custGeom>
                <a:rect b="b" l="l" r="r" t="t"/>
                <a:pathLst>
                  <a:path extrusionOk="0" h="120000" w="120000">
                    <a:moveTo>
                      <a:pt x="34288" y="1"/>
                    </a:moveTo>
                    <a:lnTo>
                      <a:pt x="4" y="6168"/>
                    </a:lnTo>
                    <a:lnTo>
                      <a:pt x="34891" y="6168"/>
                    </a:lnTo>
                    <a:lnTo>
                      <a:pt x="34891" y="105418"/>
                    </a:lnTo>
                    <a:lnTo>
                      <a:pt x="34891" y="111026"/>
                    </a:lnTo>
                    <a:lnTo>
                      <a:pt x="34891" y="112148"/>
                    </a:lnTo>
                    <a:lnTo>
                      <a:pt x="34587" y="113157"/>
                    </a:lnTo>
                    <a:lnTo>
                      <a:pt x="33685" y="114054"/>
                    </a:lnTo>
                    <a:lnTo>
                      <a:pt x="32783" y="114838"/>
                    </a:lnTo>
                    <a:lnTo>
                      <a:pt x="30980" y="115849"/>
                    </a:lnTo>
                    <a:lnTo>
                      <a:pt x="28872" y="116969"/>
                    </a:lnTo>
                    <a:lnTo>
                      <a:pt x="22560" y="119998"/>
                    </a:lnTo>
                    <a:lnTo>
                      <a:pt x="103159" y="119998"/>
                    </a:lnTo>
                    <a:lnTo>
                      <a:pt x="120000" y="116297"/>
                    </a:lnTo>
                    <a:lnTo>
                      <a:pt x="108271" y="115849"/>
                    </a:lnTo>
                    <a:lnTo>
                      <a:pt x="96842" y="115399"/>
                    </a:lnTo>
                    <a:lnTo>
                      <a:pt x="91730" y="115174"/>
                    </a:lnTo>
                    <a:lnTo>
                      <a:pt x="87520" y="114838"/>
                    </a:lnTo>
                    <a:lnTo>
                      <a:pt x="86015" y="114615"/>
                    </a:lnTo>
                    <a:lnTo>
                      <a:pt x="84510" y="114390"/>
                    </a:lnTo>
                    <a:lnTo>
                      <a:pt x="83006" y="114054"/>
                    </a:lnTo>
                    <a:lnTo>
                      <a:pt x="82104" y="113605"/>
                    </a:lnTo>
                    <a:lnTo>
                      <a:pt x="81202" y="113157"/>
                    </a:lnTo>
                    <a:lnTo>
                      <a:pt x="80300" y="112596"/>
                    </a:lnTo>
                    <a:lnTo>
                      <a:pt x="79702" y="112035"/>
                    </a:lnTo>
                    <a:lnTo>
                      <a:pt x="79398" y="111251"/>
                    </a:lnTo>
                    <a:lnTo>
                      <a:pt x="78795" y="109567"/>
                    </a:lnTo>
                    <a:lnTo>
                      <a:pt x="78496" y="107325"/>
                    </a:lnTo>
                    <a:lnTo>
                      <a:pt x="78496" y="105418"/>
                    </a:lnTo>
                    <a:lnTo>
                      <a:pt x="78496" y="11102"/>
                    </a:lnTo>
                    <a:lnTo>
                      <a:pt x="78795" y="10094"/>
                    </a:lnTo>
                    <a:lnTo>
                      <a:pt x="79702" y="8076"/>
                    </a:lnTo>
                    <a:lnTo>
                      <a:pt x="80903" y="6393"/>
                    </a:lnTo>
                    <a:lnTo>
                      <a:pt x="82408" y="5047"/>
                    </a:lnTo>
                    <a:lnTo>
                      <a:pt x="84510" y="3925"/>
                    </a:lnTo>
                    <a:lnTo>
                      <a:pt x="87221" y="3028"/>
                    </a:lnTo>
                    <a:lnTo>
                      <a:pt x="90529" y="2019"/>
                    </a:lnTo>
                    <a:lnTo>
                      <a:pt x="94435" y="1122"/>
                    </a:lnTo>
                    <a:lnTo>
                      <a:pt x="992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26"/>
              <p:cNvSpPr/>
              <p:nvPr/>
            </p:nvSpPr>
            <p:spPr>
              <a:xfrm>
                <a:off x="6148976" y="2253125"/>
                <a:ext cx="947700" cy="1091100"/>
              </a:xfrm>
              <a:custGeom>
                <a:rect b="b" l="l" r="r" t="t"/>
                <a:pathLst>
                  <a:path extrusionOk="0" h="120000" w="120000">
                    <a:moveTo>
                      <a:pt x="57708" y="8298"/>
                    </a:moveTo>
                    <a:lnTo>
                      <a:pt x="60572" y="8466"/>
                    </a:lnTo>
                    <a:lnTo>
                      <a:pt x="63247" y="8796"/>
                    </a:lnTo>
                    <a:lnTo>
                      <a:pt x="66115" y="9461"/>
                    </a:lnTo>
                    <a:lnTo>
                      <a:pt x="68600" y="10124"/>
                    </a:lnTo>
                    <a:lnTo>
                      <a:pt x="71082" y="11287"/>
                    </a:lnTo>
                    <a:lnTo>
                      <a:pt x="73377" y="12447"/>
                    </a:lnTo>
                    <a:lnTo>
                      <a:pt x="75669" y="13775"/>
                    </a:lnTo>
                    <a:lnTo>
                      <a:pt x="77771" y="15271"/>
                    </a:lnTo>
                    <a:lnTo>
                      <a:pt x="79490" y="16764"/>
                    </a:lnTo>
                    <a:lnTo>
                      <a:pt x="81209" y="18590"/>
                    </a:lnTo>
                    <a:lnTo>
                      <a:pt x="82548" y="20248"/>
                    </a:lnTo>
                    <a:lnTo>
                      <a:pt x="83884" y="22074"/>
                    </a:lnTo>
                    <a:lnTo>
                      <a:pt x="84840" y="24067"/>
                    </a:lnTo>
                    <a:lnTo>
                      <a:pt x="85413" y="25893"/>
                    </a:lnTo>
                    <a:lnTo>
                      <a:pt x="85986" y="27884"/>
                    </a:lnTo>
                    <a:lnTo>
                      <a:pt x="86179" y="29709"/>
                    </a:lnTo>
                    <a:lnTo>
                      <a:pt x="85986" y="30873"/>
                    </a:lnTo>
                    <a:lnTo>
                      <a:pt x="85606" y="32033"/>
                    </a:lnTo>
                    <a:lnTo>
                      <a:pt x="84840" y="32863"/>
                    </a:lnTo>
                    <a:lnTo>
                      <a:pt x="83884" y="33694"/>
                    </a:lnTo>
                    <a:lnTo>
                      <a:pt x="82738" y="34521"/>
                    </a:lnTo>
                    <a:lnTo>
                      <a:pt x="81402" y="35187"/>
                    </a:lnTo>
                    <a:lnTo>
                      <a:pt x="77771" y="36515"/>
                    </a:lnTo>
                    <a:lnTo>
                      <a:pt x="25606" y="56098"/>
                    </a:lnTo>
                    <a:lnTo>
                      <a:pt x="25033" y="49460"/>
                    </a:lnTo>
                    <a:lnTo>
                      <a:pt x="24650" y="46141"/>
                    </a:lnTo>
                    <a:lnTo>
                      <a:pt x="24650" y="42987"/>
                    </a:lnTo>
                    <a:lnTo>
                      <a:pt x="24650" y="40496"/>
                    </a:lnTo>
                    <a:lnTo>
                      <a:pt x="24843" y="38173"/>
                    </a:lnTo>
                    <a:lnTo>
                      <a:pt x="25226" y="35849"/>
                    </a:lnTo>
                    <a:lnTo>
                      <a:pt x="25606" y="33694"/>
                    </a:lnTo>
                    <a:lnTo>
                      <a:pt x="26179" y="31700"/>
                    </a:lnTo>
                    <a:lnTo>
                      <a:pt x="26752" y="29709"/>
                    </a:lnTo>
                    <a:lnTo>
                      <a:pt x="27328" y="27884"/>
                    </a:lnTo>
                    <a:lnTo>
                      <a:pt x="28281" y="26223"/>
                    </a:lnTo>
                    <a:lnTo>
                      <a:pt x="29047" y="24565"/>
                    </a:lnTo>
                    <a:lnTo>
                      <a:pt x="30003" y="22904"/>
                    </a:lnTo>
                    <a:lnTo>
                      <a:pt x="32105" y="20083"/>
                    </a:lnTo>
                    <a:lnTo>
                      <a:pt x="34396" y="17594"/>
                    </a:lnTo>
                    <a:lnTo>
                      <a:pt x="36881" y="15436"/>
                    </a:lnTo>
                    <a:lnTo>
                      <a:pt x="39363" y="13610"/>
                    </a:lnTo>
                    <a:lnTo>
                      <a:pt x="42231" y="12117"/>
                    </a:lnTo>
                    <a:lnTo>
                      <a:pt x="44906" y="10954"/>
                    </a:lnTo>
                    <a:lnTo>
                      <a:pt x="47581" y="9959"/>
                    </a:lnTo>
                    <a:lnTo>
                      <a:pt x="50256" y="9128"/>
                    </a:lnTo>
                    <a:lnTo>
                      <a:pt x="52931" y="8631"/>
                    </a:lnTo>
                    <a:lnTo>
                      <a:pt x="55416" y="8298"/>
                    </a:lnTo>
                    <a:close/>
                    <a:moveTo>
                      <a:pt x="65732" y="0"/>
                    </a:moveTo>
                    <a:lnTo>
                      <a:pt x="62867" y="167"/>
                    </a:lnTo>
                    <a:lnTo>
                      <a:pt x="60000" y="332"/>
                    </a:lnTo>
                    <a:lnTo>
                      <a:pt x="57325" y="497"/>
                    </a:lnTo>
                    <a:lnTo>
                      <a:pt x="54460" y="998"/>
                    </a:lnTo>
                    <a:lnTo>
                      <a:pt x="51592" y="1495"/>
                    </a:lnTo>
                    <a:lnTo>
                      <a:pt x="48727" y="1993"/>
                    </a:lnTo>
                    <a:lnTo>
                      <a:pt x="45862" y="2821"/>
                    </a:lnTo>
                    <a:lnTo>
                      <a:pt x="42994" y="3651"/>
                    </a:lnTo>
                    <a:lnTo>
                      <a:pt x="40129" y="4481"/>
                    </a:lnTo>
                    <a:lnTo>
                      <a:pt x="37261" y="5645"/>
                    </a:lnTo>
                    <a:lnTo>
                      <a:pt x="34586" y="6805"/>
                    </a:lnTo>
                    <a:lnTo>
                      <a:pt x="31911" y="8133"/>
                    </a:lnTo>
                    <a:lnTo>
                      <a:pt x="29237" y="9461"/>
                    </a:lnTo>
                    <a:lnTo>
                      <a:pt x="26752" y="10954"/>
                    </a:lnTo>
                    <a:lnTo>
                      <a:pt x="24270" y="12615"/>
                    </a:lnTo>
                    <a:lnTo>
                      <a:pt x="21785" y="14273"/>
                    </a:lnTo>
                    <a:lnTo>
                      <a:pt x="19493" y="16266"/>
                    </a:lnTo>
                    <a:lnTo>
                      <a:pt x="17198" y="18092"/>
                    </a:lnTo>
                    <a:lnTo>
                      <a:pt x="15096" y="20248"/>
                    </a:lnTo>
                    <a:lnTo>
                      <a:pt x="12994" y="22406"/>
                    </a:lnTo>
                    <a:lnTo>
                      <a:pt x="11085" y="24730"/>
                    </a:lnTo>
                    <a:lnTo>
                      <a:pt x="9173" y="27221"/>
                    </a:lnTo>
                    <a:lnTo>
                      <a:pt x="7644" y="29709"/>
                    </a:lnTo>
                    <a:lnTo>
                      <a:pt x="6115" y="32366"/>
                    </a:lnTo>
                    <a:lnTo>
                      <a:pt x="4779" y="35022"/>
                    </a:lnTo>
                    <a:lnTo>
                      <a:pt x="3440" y="38008"/>
                    </a:lnTo>
                    <a:lnTo>
                      <a:pt x="2488" y="40997"/>
                    </a:lnTo>
                    <a:lnTo>
                      <a:pt x="1532" y="43983"/>
                    </a:lnTo>
                    <a:lnTo>
                      <a:pt x="959" y="47302"/>
                    </a:lnTo>
                    <a:lnTo>
                      <a:pt x="386" y="50623"/>
                    </a:lnTo>
                    <a:lnTo>
                      <a:pt x="3" y="54107"/>
                    </a:lnTo>
                    <a:lnTo>
                      <a:pt x="3" y="57594"/>
                    </a:lnTo>
                    <a:lnTo>
                      <a:pt x="3" y="61245"/>
                    </a:lnTo>
                    <a:lnTo>
                      <a:pt x="386" y="64729"/>
                    </a:lnTo>
                    <a:lnTo>
                      <a:pt x="959" y="68380"/>
                    </a:lnTo>
                    <a:lnTo>
                      <a:pt x="1722" y="72032"/>
                    </a:lnTo>
                    <a:lnTo>
                      <a:pt x="2678" y="75683"/>
                    </a:lnTo>
                    <a:lnTo>
                      <a:pt x="3823" y="79170"/>
                    </a:lnTo>
                    <a:lnTo>
                      <a:pt x="5352" y="82822"/>
                    </a:lnTo>
                    <a:lnTo>
                      <a:pt x="6881" y="86305"/>
                    </a:lnTo>
                    <a:lnTo>
                      <a:pt x="8793" y="89792"/>
                    </a:lnTo>
                    <a:lnTo>
                      <a:pt x="11085" y="93111"/>
                    </a:lnTo>
                    <a:lnTo>
                      <a:pt x="13377" y="96265"/>
                    </a:lnTo>
                    <a:lnTo>
                      <a:pt x="16052" y="99418"/>
                    </a:lnTo>
                    <a:lnTo>
                      <a:pt x="18920" y="102405"/>
                    </a:lnTo>
                    <a:lnTo>
                      <a:pt x="22168" y="105226"/>
                    </a:lnTo>
                    <a:lnTo>
                      <a:pt x="25606" y="107882"/>
                    </a:lnTo>
                    <a:lnTo>
                      <a:pt x="29237" y="110205"/>
                    </a:lnTo>
                    <a:lnTo>
                      <a:pt x="31911" y="111866"/>
                    </a:lnTo>
                    <a:lnTo>
                      <a:pt x="34779" y="113359"/>
                    </a:lnTo>
                    <a:lnTo>
                      <a:pt x="37454" y="114522"/>
                    </a:lnTo>
                    <a:lnTo>
                      <a:pt x="40129" y="115683"/>
                    </a:lnTo>
                    <a:lnTo>
                      <a:pt x="42804" y="116513"/>
                    </a:lnTo>
                    <a:lnTo>
                      <a:pt x="45289" y="117343"/>
                    </a:lnTo>
                    <a:lnTo>
                      <a:pt x="47964" y="118006"/>
                    </a:lnTo>
                    <a:lnTo>
                      <a:pt x="50446" y="118504"/>
                    </a:lnTo>
                    <a:lnTo>
                      <a:pt x="55223" y="119334"/>
                    </a:lnTo>
                    <a:lnTo>
                      <a:pt x="59620" y="119832"/>
                    </a:lnTo>
                    <a:lnTo>
                      <a:pt x="63823" y="119997"/>
                    </a:lnTo>
                    <a:lnTo>
                      <a:pt x="70702" y="119997"/>
                    </a:lnTo>
                    <a:lnTo>
                      <a:pt x="74140" y="119832"/>
                    </a:lnTo>
                    <a:lnTo>
                      <a:pt x="77581" y="119499"/>
                    </a:lnTo>
                    <a:lnTo>
                      <a:pt x="81019" y="119001"/>
                    </a:lnTo>
                    <a:lnTo>
                      <a:pt x="84650" y="118339"/>
                    </a:lnTo>
                    <a:lnTo>
                      <a:pt x="88088" y="117508"/>
                    </a:lnTo>
                    <a:lnTo>
                      <a:pt x="91718" y="116513"/>
                    </a:lnTo>
                    <a:lnTo>
                      <a:pt x="95349" y="115185"/>
                    </a:lnTo>
                    <a:lnTo>
                      <a:pt x="97641" y="114190"/>
                    </a:lnTo>
                    <a:lnTo>
                      <a:pt x="99936" y="113026"/>
                    </a:lnTo>
                    <a:lnTo>
                      <a:pt x="104713" y="110703"/>
                    </a:lnTo>
                    <a:lnTo>
                      <a:pt x="120000" y="98255"/>
                    </a:lnTo>
                    <a:lnTo>
                      <a:pt x="112355" y="101409"/>
                    </a:lnTo>
                    <a:lnTo>
                      <a:pt x="108534" y="102902"/>
                    </a:lnTo>
                    <a:lnTo>
                      <a:pt x="104330" y="104230"/>
                    </a:lnTo>
                    <a:lnTo>
                      <a:pt x="99936" y="105393"/>
                    </a:lnTo>
                    <a:lnTo>
                      <a:pt x="95159" y="106224"/>
                    </a:lnTo>
                    <a:lnTo>
                      <a:pt x="90189" y="106721"/>
                    </a:lnTo>
                    <a:lnTo>
                      <a:pt x="87708" y="106886"/>
                    </a:lnTo>
                    <a:lnTo>
                      <a:pt x="84840" y="107051"/>
                    </a:lnTo>
                    <a:lnTo>
                      <a:pt x="82358" y="106886"/>
                    </a:lnTo>
                    <a:lnTo>
                      <a:pt x="79873" y="106721"/>
                    </a:lnTo>
                    <a:lnTo>
                      <a:pt x="77388" y="106554"/>
                    </a:lnTo>
                    <a:lnTo>
                      <a:pt x="74903" y="106224"/>
                    </a:lnTo>
                    <a:lnTo>
                      <a:pt x="72421" y="105723"/>
                    </a:lnTo>
                    <a:lnTo>
                      <a:pt x="69936" y="105061"/>
                    </a:lnTo>
                    <a:lnTo>
                      <a:pt x="67644" y="104398"/>
                    </a:lnTo>
                    <a:lnTo>
                      <a:pt x="65159" y="103568"/>
                    </a:lnTo>
                    <a:lnTo>
                      <a:pt x="62867" y="102737"/>
                    </a:lnTo>
                    <a:lnTo>
                      <a:pt x="60572" y="101742"/>
                    </a:lnTo>
                    <a:lnTo>
                      <a:pt x="58281" y="100746"/>
                    </a:lnTo>
                    <a:lnTo>
                      <a:pt x="56179" y="99418"/>
                    </a:lnTo>
                    <a:lnTo>
                      <a:pt x="53887" y="98255"/>
                    </a:lnTo>
                    <a:lnTo>
                      <a:pt x="51785" y="96927"/>
                    </a:lnTo>
                    <a:lnTo>
                      <a:pt x="49873" y="95434"/>
                    </a:lnTo>
                    <a:lnTo>
                      <a:pt x="47771" y="93773"/>
                    </a:lnTo>
                    <a:lnTo>
                      <a:pt x="45862" y="92115"/>
                    </a:lnTo>
                    <a:lnTo>
                      <a:pt x="43950" y="90455"/>
                    </a:lnTo>
                    <a:lnTo>
                      <a:pt x="42231" y="88629"/>
                    </a:lnTo>
                    <a:lnTo>
                      <a:pt x="40509" y="86638"/>
                    </a:lnTo>
                    <a:lnTo>
                      <a:pt x="38790" y="84647"/>
                    </a:lnTo>
                    <a:lnTo>
                      <a:pt x="37261" y="82489"/>
                    </a:lnTo>
                    <a:lnTo>
                      <a:pt x="35732" y="80330"/>
                    </a:lnTo>
                    <a:lnTo>
                      <a:pt x="34207" y="78007"/>
                    </a:lnTo>
                    <a:lnTo>
                      <a:pt x="32867" y="75683"/>
                    </a:lnTo>
                    <a:lnTo>
                      <a:pt x="31528" y="73195"/>
                    </a:lnTo>
                    <a:lnTo>
                      <a:pt x="30383" y="70704"/>
                    </a:lnTo>
                    <a:lnTo>
                      <a:pt x="29237" y="68048"/>
                    </a:lnTo>
                    <a:lnTo>
                      <a:pt x="28281" y="65394"/>
                    </a:lnTo>
                    <a:lnTo>
                      <a:pt x="27328" y="62738"/>
                    </a:lnTo>
                    <a:lnTo>
                      <a:pt x="26562" y="59749"/>
                    </a:lnTo>
                    <a:lnTo>
                      <a:pt x="25799" y="56928"/>
                    </a:lnTo>
                    <a:lnTo>
                      <a:pt x="47964" y="55435"/>
                    </a:lnTo>
                    <a:lnTo>
                      <a:pt x="115413" y="31700"/>
                    </a:lnTo>
                    <a:lnTo>
                      <a:pt x="114457" y="29377"/>
                    </a:lnTo>
                    <a:lnTo>
                      <a:pt x="113311" y="26556"/>
                    </a:lnTo>
                    <a:lnTo>
                      <a:pt x="111975" y="23569"/>
                    </a:lnTo>
                    <a:lnTo>
                      <a:pt x="109873" y="20248"/>
                    </a:lnTo>
                    <a:lnTo>
                      <a:pt x="108724" y="18590"/>
                    </a:lnTo>
                    <a:lnTo>
                      <a:pt x="107388" y="16929"/>
                    </a:lnTo>
                    <a:lnTo>
                      <a:pt x="105859" y="15271"/>
                    </a:lnTo>
                    <a:lnTo>
                      <a:pt x="104140" y="13610"/>
                    </a:lnTo>
                    <a:lnTo>
                      <a:pt x="102228" y="11784"/>
                    </a:lnTo>
                    <a:lnTo>
                      <a:pt x="100126" y="10124"/>
                    </a:lnTo>
                    <a:lnTo>
                      <a:pt x="97834" y="8631"/>
                    </a:lnTo>
                    <a:lnTo>
                      <a:pt x="95349" y="6973"/>
                    </a:lnTo>
                    <a:lnTo>
                      <a:pt x="91911" y="5312"/>
                    </a:lnTo>
                    <a:lnTo>
                      <a:pt x="88471" y="3984"/>
                    </a:lnTo>
                    <a:lnTo>
                      <a:pt x="84840" y="2656"/>
                    </a:lnTo>
                    <a:lnTo>
                      <a:pt x="81209" y="1825"/>
                    </a:lnTo>
                    <a:lnTo>
                      <a:pt x="77388" y="998"/>
                    </a:lnTo>
                    <a:lnTo>
                      <a:pt x="73567" y="497"/>
                    </a:lnTo>
                    <a:lnTo>
                      <a:pt x="69553" y="167"/>
                    </a:lnTo>
                    <a:lnTo>
                      <a:pt x="6573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1" name="Google Shape;141;p26"/>
          <p:cNvSpPr txBox="1"/>
          <p:nvPr>
            <p:ph idx="12" type="sldNum"/>
          </p:nvPr>
        </p:nvSpPr>
        <p:spPr>
          <a:xfrm>
            <a:off x="8556789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idx="12" type="sldNum"/>
          </p:nvPr>
        </p:nvSpPr>
        <p:spPr>
          <a:xfrm>
            <a:off x="8556789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>
              <a:solidFill>
                <a:schemeClr val="dk1"/>
              </a:solidFill>
            </a:endParaRPr>
          </a:p>
        </p:txBody>
      </p:sp>
      <p:grpSp>
        <p:nvGrpSpPr>
          <p:cNvPr id="146" name="Google Shape;146;p27"/>
          <p:cNvGrpSpPr/>
          <p:nvPr/>
        </p:nvGrpSpPr>
        <p:grpSpPr>
          <a:xfrm>
            <a:off x="0" y="5071500"/>
            <a:ext cx="9144000" cy="72000"/>
            <a:chOff x="0" y="4142778"/>
            <a:chExt cx="9144000" cy="72000"/>
          </a:xfrm>
        </p:grpSpPr>
        <p:sp>
          <p:nvSpPr>
            <p:cNvPr id="147" name="Google Shape;147;p27"/>
            <p:cNvSpPr/>
            <p:nvPr/>
          </p:nvSpPr>
          <p:spPr>
            <a:xfrm>
              <a:off x="0" y="4142778"/>
              <a:ext cx="2286000" cy="72000"/>
            </a:xfrm>
            <a:prstGeom prst="rect">
              <a:avLst/>
            </a:prstGeom>
            <a:solidFill>
              <a:srgbClr val="408B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2286000" y="4142778"/>
              <a:ext cx="2286000" cy="72000"/>
            </a:xfrm>
            <a:prstGeom prst="rect">
              <a:avLst/>
            </a:prstGeom>
            <a:solidFill>
              <a:srgbClr val="E43F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4572000" y="4142778"/>
              <a:ext cx="2286000" cy="72000"/>
            </a:xfrm>
            <a:prstGeom prst="rect">
              <a:avLst/>
            </a:prstGeom>
            <a:solidFill>
              <a:srgbClr val="FAB4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7"/>
            <p:cNvSpPr/>
            <p:nvPr/>
          </p:nvSpPr>
          <p:spPr>
            <a:xfrm>
              <a:off x="6858000" y="4142778"/>
              <a:ext cx="2286000" cy="72000"/>
            </a:xfrm>
            <a:prstGeom prst="rect">
              <a:avLst/>
            </a:prstGeom>
            <a:solidFill>
              <a:srgbClr val="009A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8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28"/>
          <p:cNvSpPr txBox="1"/>
          <p:nvPr>
            <p:ph idx="12" type="sldNum"/>
          </p:nvPr>
        </p:nvSpPr>
        <p:spPr>
          <a:xfrm>
            <a:off x="8556789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457200" y="4406307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9"/>
          <p:cNvSpPr txBox="1"/>
          <p:nvPr>
            <p:ph idx="12" type="sldNum"/>
          </p:nvPr>
        </p:nvSpPr>
        <p:spPr>
          <a:xfrm>
            <a:off x="8556789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161" name="Google Shape;161;p3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30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30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Line Title with Bullets">
  <p:cSld name="One Line Title with Bullet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449262" y="0"/>
            <a:ext cx="8245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449262" y="678656"/>
            <a:ext cx="8245500" cy="3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idx="2" type="body"/>
          </p:nvPr>
        </p:nvSpPr>
        <p:spPr>
          <a:xfrm>
            <a:off x="449262" y="4729162"/>
            <a:ext cx="6309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31"/>
          <p:cNvSpPr txBox="1"/>
          <p:nvPr>
            <p:ph idx="12" type="sldNum"/>
          </p:nvPr>
        </p:nvSpPr>
        <p:spPr>
          <a:xfrm>
            <a:off x="8556782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Vide">
  <p:cSld name="1_Vid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423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2"/>
          <p:cNvSpPr/>
          <p:nvPr/>
        </p:nvSpPr>
        <p:spPr>
          <a:xfrm>
            <a:off x="0" y="4299942"/>
            <a:ext cx="9144000" cy="8436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2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indent="0" lvl="1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indent="0" lvl="2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indent="0" lvl="3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indent="0" lvl="4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indent="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indent="0" lvl="6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indent="0" lvl="7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indent="0" lvl="8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27432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  <p:grpSp>
        <p:nvGrpSpPr>
          <p:cNvPr id="177" name="Google Shape;177;p32"/>
          <p:cNvGrpSpPr/>
          <p:nvPr/>
        </p:nvGrpSpPr>
        <p:grpSpPr>
          <a:xfrm>
            <a:off x="0" y="5071500"/>
            <a:ext cx="9144000" cy="72000"/>
            <a:chOff x="0" y="4142778"/>
            <a:chExt cx="9144000" cy="72000"/>
          </a:xfrm>
        </p:grpSpPr>
        <p:sp>
          <p:nvSpPr>
            <p:cNvPr id="178" name="Google Shape;178;p32"/>
            <p:cNvSpPr/>
            <p:nvPr/>
          </p:nvSpPr>
          <p:spPr>
            <a:xfrm>
              <a:off x="0" y="4142778"/>
              <a:ext cx="2286000" cy="72000"/>
            </a:xfrm>
            <a:prstGeom prst="rect">
              <a:avLst/>
            </a:prstGeom>
            <a:solidFill>
              <a:srgbClr val="408B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32"/>
            <p:cNvSpPr/>
            <p:nvPr/>
          </p:nvSpPr>
          <p:spPr>
            <a:xfrm>
              <a:off x="2286000" y="4142778"/>
              <a:ext cx="2286000" cy="72000"/>
            </a:xfrm>
            <a:prstGeom prst="rect">
              <a:avLst/>
            </a:prstGeom>
            <a:solidFill>
              <a:srgbClr val="E43F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2"/>
            <p:cNvSpPr/>
            <p:nvPr/>
          </p:nvSpPr>
          <p:spPr>
            <a:xfrm>
              <a:off x="4572000" y="4142778"/>
              <a:ext cx="2286000" cy="72000"/>
            </a:xfrm>
            <a:prstGeom prst="rect">
              <a:avLst/>
            </a:prstGeom>
            <a:solidFill>
              <a:srgbClr val="FAB4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2"/>
            <p:cNvSpPr/>
            <p:nvPr/>
          </p:nvSpPr>
          <p:spPr>
            <a:xfrm>
              <a:off x="6858000" y="4142778"/>
              <a:ext cx="2286000" cy="72000"/>
            </a:xfrm>
            <a:prstGeom prst="rect">
              <a:avLst/>
            </a:prstGeom>
            <a:solidFill>
              <a:srgbClr val="009A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line Title with Subtitle and Bullets">
  <p:cSld name="One line Title with Subtitle and Bullets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457200" y="495297"/>
            <a:ext cx="82296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457200" y="1207008"/>
            <a:ext cx="8229600" cy="31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3"/>
          <p:cNvSpPr txBox="1"/>
          <p:nvPr>
            <p:ph idx="2" type="body"/>
          </p:nvPr>
        </p:nvSpPr>
        <p:spPr>
          <a:xfrm>
            <a:off x="457200" y="892291"/>
            <a:ext cx="8229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FA2"/>
              </a:buClr>
              <a:buSzPts val="1400"/>
              <a:buFont typeface="Open Sans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3"/>
          <p:cNvSpPr txBox="1"/>
          <p:nvPr>
            <p:ph idx="3" type="body"/>
          </p:nvPr>
        </p:nvSpPr>
        <p:spPr>
          <a:xfrm>
            <a:off x="180975" y="4850605"/>
            <a:ext cx="62484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Title">
  <p:cSld name="Image with Title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457200" y="407762"/>
            <a:ext cx="82296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61B2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pic>
        <p:nvPicPr>
          <p:cNvPr id="190" name="Google Shape;19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2175" y="4725212"/>
            <a:ext cx="1048800" cy="2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4"/>
          <p:cNvSpPr txBox="1"/>
          <p:nvPr/>
        </p:nvSpPr>
        <p:spPr>
          <a:xfrm>
            <a:off x="138625" y="4662125"/>
            <a:ext cx="204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</a:pPr>
            <a:r>
              <a:rPr b="0" i="0" lang="en" sz="7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Google Confidential and Proprietary</a:t>
            </a:r>
            <a:endParaRPr/>
          </a:p>
        </p:txBody>
      </p:sp>
      <p:sp>
        <p:nvSpPr>
          <p:cNvPr id="192" name="Google Shape;19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5F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556789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sami.haija.org/cs544/DL1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jpg"/><Relationship Id="rId4" Type="http://schemas.openxmlformats.org/officeDocument/2006/relationships/image" Target="../media/image14.png"/><Relationship Id="rId5" Type="http://schemas.openxmlformats.org/officeDocument/2006/relationships/image" Target="../media/image1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jpg"/><Relationship Id="rId4" Type="http://schemas.openxmlformats.org/officeDocument/2006/relationships/image" Target="../media/image15.jpg"/><Relationship Id="rId5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jpg"/><Relationship Id="rId4" Type="http://schemas.openxmlformats.org/officeDocument/2006/relationships/image" Target="../media/image1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jpg"/><Relationship Id="rId4" Type="http://schemas.openxmlformats.org/officeDocument/2006/relationships/image" Target="../media/image29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gif"/><Relationship Id="rId4" Type="http://schemas.openxmlformats.org/officeDocument/2006/relationships/image" Target="../media/image28.gif"/><Relationship Id="rId5" Type="http://schemas.openxmlformats.org/officeDocument/2006/relationships/image" Target="../media/image26.gif"/><Relationship Id="rId6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hyperlink" Target="http://citeseerx.ist.psu.edu/viewdoc/download?doi=10.1.1.465.8506&amp;rep=rep1&amp;type=pdf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tensorflow.org/api_guides/python/reading_data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www.tensorflow.org/xla/broadcasting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www.tensorflow.org/guide/summaries_and_tensorboard" TargetMode="External"/><Relationship Id="rId4" Type="http://schemas.openxmlformats.org/officeDocument/2006/relationships/hyperlink" Target="https://www.tensorflow.org/guide/saved_model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www.tensorflow.org/api_docs/python/tf/contrib/layers/fully_connected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www.tensorflow.org/tutorials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sami.haija.org/cs544/lec1/code.py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github.com/tensorflow/nm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www.tensorflow.org/api_docs/python/tf/stop_gradient" TargetMode="External"/><Relationship Id="rId4" Type="http://schemas.openxmlformats.org/officeDocument/2006/relationships/hyperlink" Target="https://www.tensorflow.org/api_docs/python/tf/stop_gradient" TargetMode="External"/><Relationship Id="rId5" Type="http://schemas.openxmlformats.org/officeDocument/2006/relationships/hyperlink" Target="https://www.tensorflow.org/api_docs/python/tf/custom_gradient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ctrTitle"/>
          </p:nvPr>
        </p:nvSpPr>
        <p:spPr>
          <a:xfrm>
            <a:off x="349150" y="758000"/>
            <a:ext cx="8520600" cy="257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544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NLP: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1</a:t>
            </a:r>
            <a:endParaRPr/>
          </a:p>
        </p:txBody>
      </p:sp>
      <p:sp>
        <p:nvSpPr>
          <p:cNvPr id="198" name="Google Shape;198;p35"/>
          <p:cNvSpPr txBox="1"/>
          <p:nvPr>
            <p:ph idx="1" type="subTitle"/>
          </p:nvPr>
        </p:nvSpPr>
        <p:spPr>
          <a:xfrm>
            <a:off x="311700" y="3367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http://sami.haija.org/cs544/DL1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 (ML)?</a:t>
            </a:r>
            <a:endParaRPr/>
          </a:p>
        </p:txBody>
      </p:sp>
      <p:sp>
        <p:nvSpPr>
          <p:cNvPr id="261" name="Google Shape;261;p44"/>
          <p:cNvSpPr txBox="1"/>
          <p:nvPr>
            <p:ph idx="1" type="body"/>
          </p:nvPr>
        </p:nvSpPr>
        <p:spPr>
          <a:xfrm>
            <a:off x="311700" y="1152475"/>
            <a:ext cx="8520600" cy="10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It is a subfield of Artificial Intelligence where Algorithms are </a:t>
            </a:r>
            <a:r>
              <a:rPr i="1" lang="en" sz="2400"/>
              <a:t>automatically learned</a:t>
            </a:r>
            <a:r>
              <a:rPr lang="en" sz="2400"/>
              <a:t> from data.</a:t>
            </a:r>
            <a:endParaRPr sz="2400"/>
          </a:p>
        </p:txBody>
      </p:sp>
      <p:sp>
        <p:nvSpPr>
          <p:cNvPr id="262" name="Google Shape;262;p44"/>
          <p:cNvSpPr/>
          <p:nvPr/>
        </p:nvSpPr>
        <p:spPr>
          <a:xfrm>
            <a:off x="1400825" y="2514875"/>
            <a:ext cx="5592300" cy="20541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4"/>
          <p:cNvSpPr/>
          <p:nvPr/>
        </p:nvSpPr>
        <p:spPr>
          <a:xfrm>
            <a:off x="3253900" y="2812700"/>
            <a:ext cx="3132600" cy="156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4"/>
          <p:cNvSpPr/>
          <p:nvPr/>
        </p:nvSpPr>
        <p:spPr>
          <a:xfrm>
            <a:off x="4378975" y="3033275"/>
            <a:ext cx="1753800" cy="84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4"/>
          <p:cNvSpPr txBox="1"/>
          <p:nvPr/>
        </p:nvSpPr>
        <p:spPr>
          <a:xfrm>
            <a:off x="1654525" y="3252950"/>
            <a:ext cx="6840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AI</a:t>
            </a:r>
            <a:endParaRPr/>
          </a:p>
        </p:txBody>
      </p:sp>
      <p:sp>
        <p:nvSpPr>
          <p:cNvPr id="266" name="Google Shape;266;p44"/>
          <p:cNvSpPr txBox="1"/>
          <p:nvPr/>
        </p:nvSpPr>
        <p:spPr>
          <a:xfrm>
            <a:off x="3407125" y="3405350"/>
            <a:ext cx="6840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ML</a:t>
            </a:r>
            <a:endParaRPr/>
          </a:p>
        </p:txBody>
      </p:sp>
      <p:sp>
        <p:nvSpPr>
          <p:cNvPr id="267" name="Google Shape;267;p44"/>
          <p:cNvSpPr txBox="1"/>
          <p:nvPr/>
        </p:nvSpPr>
        <p:spPr>
          <a:xfrm>
            <a:off x="4347175" y="3088025"/>
            <a:ext cx="18174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Deep Learning</a:t>
            </a:r>
            <a:endParaRPr/>
          </a:p>
        </p:txBody>
      </p:sp>
      <p:sp>
        <p:nvSpPr>
          <p:cNvPr id="268" name="Google Shape;26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 (ML)?</a:t>
            </a:r>
            <a:endParaRPr/>
          </a:p>
        </p:txBody>
      </p:sp>
      <p:sp>
        <p:nvSpPr>
          <p:cNvPr id="274" name="Google Shape;274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It is a fast growing field in Computer Science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Many more Jobs than qualified candidates.</a:t>
            </a:r>
            <a:endParaRPr sz="24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Pays good money!!!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Relatively easy, with today’s tools.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But what is it?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Before we answer, let us answer:</a:t>
            </a:r>
            <a:endParaRPr sz="24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What is an Algorithm?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75" name="Google Shape;27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of Algorithms</a:t>
            </a:r>
            <a:endParaRPr/>
          </a:p>
        </p:txBody>
      </p:sp>
      <p:sp>
        <p:nvSpPr>
          <p:cNvPr id="281" name="Google Shape;281;p46"/>
          <p:cNvSpPr txBox="1"/>
          <p:nvPr>
            <p:ph idx="1" type="body"/>
          </p:nvPr>
        </p:nvSpPr>
        <p:spPr>
          <a:xfrm>
            <a:off x="311700" y="1152475"/>
            <a:ext cx="85206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Given some input, an algorithm produces an output:</a:t>
            </a:r>
            <a:endParaRPr sz="2400"/>
          </a:p>
        </p:txBody>
      </p:sp>
      <p:grpSp>
        <p:nvGrpSpPr>
          <p:cNvPr id="282" name="Google Shape;282;p46"/>
          <p:cNvGrpSpPr/>
          <p:nvPr/>
        </p:nvGrpSpPr>
        <p:grpSpPr>
          <a:xfrm>
            <a:off x="1652750" y="2633400"/>
            <a:ext cx="5595150" cy="817200"/>
            <a:chOff x="1652750" y="2633400"/>
            <a:chExt cx="5595150" cy="817200"/>
          </a:xfrm>
        </p:grpSpPr>
        <p:sp>
          <p:nvSpPr>
            <p:cNvPr id="283" name="Google Shape;283;p46"/>
            <p:cNvSpPr/>
            <p:nvPr/>
          </p:nvSpPr>
          <p:spPr>
            <a:xfrm>
              <a:off x="3146300" y="2633400"/>
              <a:ext cx="2255700" cy="679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Algorithm</a:t>
              </a:r>
              <a:endParaRPr sz="2400"/>
            </a:p>
          </p:txBody>
        </p:sp>
        <p:cxnSp>
          <p:nvCxnSpPr>
            <p:cNvPr id="284" name="Google Shape;284;p46"/>
            <p:cNvCxnSpPr>
              <a:endCxn id="283" idx="1"/>
            </p:cNvCxnSpPr>
            <p:nvPr/>
          </p:nvCxnSpPr>
          <p:spPr>
            <a:xfrm>
              <a:off x="2515700" y="2972700"/>
              <a:ext cx="630600" cy="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85" name="Google Shape;285;p46"/>
            <p:cNvSpPr txBox="1"/>
            <p:nvPr/>
          </p:nvSpPr>
          <p:spPr>
            <a:xfrm>
              <a:off x="1652750" y="2633400"/>
              <a:ext cx="1206000" cy="8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400">
                  <a:solidFill>
                    <a:schemeClr val="dk2"/>
                  </a:solidFill>
                </a:rPr>
                <a:t>input</a:t>
              </a:r>
              <a:endParaRPr/>
            </a:p>
          </p:txBody>
        </p:sp>
        <p:cxnSp>
          <p:nvCxnSpPr>
            <p:cNvPr id="286" name="Google Shape;286;p46"/>
            <p:cNvCxnSpPr>
              <a:stCxn id="283" idx="3"/>
            </p:cNvCxnSpPr>
            <p:nvPr/>
          </p:nvCxnSpPr>
          <p:spPr>
            <a:xfrm>
              <a:off x="5402000" y="2973000"/>
              <a:ext cx="639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87" name="Google Shape;287;p46"/>
            <p:cNvSpPr txBox="1"/>
            <p:nvPr/>
          </p:nvSpPr>
          <p:spPr>
            <a:xfrm>
              <a:off x="6041900" y="2633400"/>
              <a:ext cx="1206000" cy="8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400">
                  <a:solidFill>
                    <a:schemeClr val="dk2"/>
                  </a:solidFill>
                </a:rPr>
                <a:t>output</a:t>
              </a:r>
              <a:endParaRPr/>
            </a:p>
          </p:txBody>
        </p:sp>
      </p:grpSp>
      <p:sp>
        <p:nvSpPr>
          <p:cNvPr id="288" name="Google Shape;28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of Algorithms</a:t>
            </a:r>
            <a:endParaRPr/>
          </a:p>
        </p:txBody>
      </p:sp>
      <p:sp>
        <p:nvSpPr>
          <p:cNvPr id="294" name="Google Shape;294;p47"/>
          <p:cNvSpPr txBox="1"/>
          <p:nvPr>
            <p:ph idx="1" type="body"/>
          </p:nvPr>
        </p:nvSpPr>
        <p:spPr>
          <a:xfrm>
            <a:off x="311700" y="1152475"/>
            <a:ext cx="85206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Given some input, an algorithm produces an output:</a:t>
            </a:r>
            <a:endParaRPr sz="2400"/>
          </a:p>
        </p:txBody>
      </p:sp>
      <p:sp>
        <p:nvSpPr>
          <p:cNvPr id="295" name="Google Shape;295;p47"/>
          <p:cNvSpPr/>
          <p:nvPr/>
        </p:nvSpPr>
        <p:spPr>
          <a:xfrm>
            <a:off x="3146300" y="2432325"/>
            <a:ext cx="2255700" cy="10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Sort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Algorithm</a:t>
            </a:r>
            <a:endParaRPr sz="2400"/>
          </a:p>
        </p:txBody>
      </p:sp>
      <p:cxnSp>
        <p:nvCxnSpPr>
          <p:cNvPr id="296" name="Google Shape;296;p47"/>
          <p:cNvCxnSpPr>
            <a:endCxn id="295" idx="1"/>
          </p:cNvCxnSpPr>
          <p:nvPr/>
        </p:nvCxnSpPr>
        <p:spPr>
          <a:xfrm>
            <a:off x="2515700" y="2941125"/>
            <a:ext cx="6306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47"/>
          <p:cNvSpPr txBox="1"/>
          <p:nvPr/>
        </p:nvSpPr>
        <p:spPr>
          <a:xfrm>
            <a:off x="667075" y="2633400"/>
            <a:ext cx="1848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[5, 20, 3, 7]</a:t>
            </a:r>
            <a:endParaRPr sz="2400"/>
          </a:p>
        </p:txBody>
      </p:sp>
      <p:cxnSp>
        <p:nvCxnSpPr>
          <p:cNvPr id="298" name="Google Shape;298;p47"/>
          <p:cNvCxnSpPr>
            <a:stCxn id="295" idx="3"/>
          </p:cNvCxnSpPr>
          <p:nvPr/>
        </p:nvCxnSpPr>
        <p:spPr>
          <a:xfrm>
            <a:off x="5402000" y="2941425"/>
            <a:ext cx="63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47"/>
          <p:cNvSpPr txBox="1"/>
          <p:nvPr/>
        </p:nvSpPr>
        <p:spPr>
          <a:xfrm>
            <a:off x="6041900" y="2633400"/>
            <a:ext cx="19017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[3, 5, 7, 20]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00" name="Google Shape;30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of Algorithms</a:t>
            </a:r>
            <a:endParaRPr/>
          </a:p>
        </p:txBody>
      </p:sp>
      <p:sp>
        <p:nvSpPr>
          <p:cNvPr id="306" name="Google Shape;306;p48"/>
          <p:cNvSpPr txBox="1"/>
          <p:nvPr>
            <p:ph idx="1" type="body"/>
          </p:nvPr>
        </p:nvSpPr>
        <p:spPr>
          <a:xfrm>
            <a:off x="311700" y="1152475"/>
            <a:ext cx="85206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Given some input, an algorithm produces an output:</a:t>
            </a:r>
            <a:endParaRPr sz="2400"/>
          </a:p>
        </p:txBody>
      </p:sp>
      <p:sp>
        <p:nvSpPr>
          <p:cNvPr id="307" name="Google Shape;307;p48"/>
          <p:cNvSpPr/>
          <p:nvPr/>
        </p:nvSpPr>
        <p:spPr>
          <a:xfrm>
            <a:off x="3146300" y="2432325"/>
            <a:ext cx="2255700" cy="10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Algebra Solver Algorithm</a:t>
            </a:r>
            <a:endParaRPr sz="2400"/>
          </a:p>
        </p:txBody>
      </p:sp>
      <p:cxnSp>
        <p:nvCxnSpPr>
          <p:cNvPr id="308" name="Google Shape;308;p48"/>
          <p:cNvCxnSpPr>
            <a:endCxn id="307" idx="1"/>
          </p:cNvCxnSpPr>
          <p:nvPr/>
        </p:nvCxnSpPr>
        <p:spPr>
          <a:xfrm>
            <a:off x="2515700" y="2941125"/>
            <a:ext cx="6306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Google Shape;309;p48"/>
          <p:cNvSpPr txBox="1"/>
          <p:nvPr/>
        </p:nvSpPr>
        <p:spPr>
          <a:xfrm>
            <a:off x="971875" y="2335300"/>
            <a:ext cx="18486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x + y = 3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x - 2y = 0</a:t>
            </a:r>
            <a:endParaRPr sz="2400"/>
          </a:p>
        </p:txBody>
      </p:sp>
      <p:cxnSp>
        <p:nvCxnSpPr>
          <p:cNvPr id="310" name="Google Shape;310;p48"/>
          <p:cNvCxnSpPr>
            <a:stCxn id="307" idx="3"/>
          </p:cNvCxnSpPr>
          <p:nvPr/>
        </p:nvCxnSpPr>
        <p:spPr>
          <a:xfrm>
            <a:off x="5402000" y="2941425"/>
            <a:ext cx="63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48"/>
          <p:cNvSpPr txBox="1"/>
          <p:nvPr/>
        </p:nvSpPr>
        <p:spPr>
          <a:xfrm>
            <a:off x="6041900" y="2633400"/>
            <a:ext cx="19017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y = 1, x = 2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12" name="Google Shape;31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of Algorithms</a:t>
            </a:r>
            <a:endParaRPr/>
          </a:p>
        </p:txBody>
      </p:sp>
      <p:sp>
        <p:nvSpPr>
          <p:cNvPr id="318" name="Google Shape;318;p49"/>
          <p:cNvSpPr txBox="1"/>
          <p:nvPr>
            <p:ph idx="1" type="body"/>
          </p:nvPr>
        </p:nvSpPr>
        <p:spPr>
          <a:xfrm>
            <a:off x="311700" y="1152475"/>
            <a:ext cx="85206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Given some input, an algorithm produces an output:</a:t>
            </a:r>
            <a:endParaRPr sz="2400"/>
          </a:p>
        </p:txBody>
      </p:sp>
      <p:sp>
        <p:nvSpPr>
          <p:cNvPr id="319" name="Google Shape;319;p49"/>
          <p:cNvSpPr/>
          <p:nvPr/>
        </p:nvSpPr>
        <p:spPr>
          <a:xfrm>
            <a:off x="3146300" y="2432325"/>
            <a:ext cx="2255700" cy="10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Flood Fill Algorithm</a:t>
            </a:r>
            <a:endParaRPr sz="2400"/>
          </a:p>
        </p:txBody>
      </p:sp>
      <p:cxnSp>
        <p:nvCxnSpPr>
          <p:cNvPr id="320" name="Google Shape;320;p49"/>
          <p:cNvCxnSpPr>
            <a:endCxn id="319" idx="1"/>
          </p:cNvCxnSpPr>
          <p:nvPr/>
        </p:nvCxnSpPr>
        <p:spPr>
          <a:xfrm>
            <a:off x="2515700" y="2941125"/>
            <a:ext cx="6306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49"/>
          <p:cNvCxnSpPr>
            <a:stCxn id="319" idx="3"/>
          </p:cNvCxnSpPr>
          <p:nvPr/>
        </p:nvCxnSpPr>
        <p:spPr>
          <a:xfrm>
            <a:off x="5402000" y="2941425"/>
            <a:ext cx="63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2" name="Google Shape;3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900" y="2118239"/>
            <a:ext cx="1627450" cy="164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400" y="2189923"/>
            <a:ext cx="1497000" cy="15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other Algorithms!</a:t>
            </a:r>
            <a:endParaRPr/>
          </a:p>
        </p:txBody>
      </p:sp>
      <p:sp>
        <p:nvSpPr>
          <p:cNvPr id="330" name="Google Shape;330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Topological Sort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Shortest Distance Algorithm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Traveling salesman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Minimum Spanning Tree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…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Many many more … </a:t>
            </a:r>
            <a:endParaRPr sz="2400"/>
          </a:p>
        </p:txBody>
      </p:sp>
      <p:sp>
        <p:nvSpPr>
          <p:cNvPr id="331" name="Google Shape;33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some *difficult* algorithms?</a:t>
            </a:r>
            <a:endParaRPr/>
          </a:p>
        </p:txBody>
      </p:sp>
      <p:sp>
        <p:nvSpPr>
          <p:cNvPr id="337" name="Google Shape;337;p51"/>
          <p:cNvSpPr txBox="1"/>
          <p:nvPr>
            <p:ph idx="1" type="body"/>
          </p:nvPr>
        </p:nvSpPr>
        <p:spPr>
          <a:xfrm>
            <a:off x="311700" y="1152475"/>
            <a:ext cx="8520600" cy="19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Here: Difficult ≠ NP-Hard.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 this lecture, difficult means it is hard to express it in lines of code or pseudocode.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Examples are next ... </a:t>
            </a:r>
            <a:endParaRPr sz="2400"/>
          </a:p>
        </p:txBody>
      </p:sp>
      <p:sp>
        <p:nvSpPr>
          <p:cNvPr id="338" name="Google Shape;33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some *difficult* algorithms?</a:t>
            </a:r>
            <a:endParaRPr/>
          </a:p>
        </p:txBody>
      </p:sp>
      <p:pic>
        <p:nvPicPr>
          <p:cNvPr id="344" name="Google Shape;3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100" y="1628175"/>
            <a:ext cx="1927200" cy="19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2"/>
          <p:cNvSpPr/>
          <p:nvPr/>
        </p:nvSpPr>
        <p:spPr>
          <a:xfrm>
            <a:off x="3205625" y="2033900"/>
            <a:ext cx="2255700" cy="10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Chess AI Algorithm</a:t>
            </a:r>
            <a:endParaRPr sz="2400"/>
          </a:p>
        </p:txBody>
      </p:sp>
      <p:cxnSp>
        <p:nvCxnSpPr>
          <p:cNvPr id="346" name="Google Shape;346;p52"/>
          <p:cNvCxnSpPr>
            <a:endCxn id="345" idx="1"/>
          </p:cNvCxnSpPr>
          <p:nvPr/>
        </p:nvCxnSpPr>
        <p:spPr>
          <a:xfrm>
            <a:off x="2575025" y="2542700"/>
            <a:ext cx="6306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52"/>
          <p:cNvCxnSpPr>
            <a:stCxn id="345" idx="3"/>
          </p:cNvCxnSpPr>
          <p:nvPr/>
        </p:nvCxnSpPr>
        <p:spPr>
          <a:xfrm>
            <a:off x="5461325" y="2543000"/>
            <a:ext cx="63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p52"/>
          <p:cNvSpPr txBox="1"/>
          <p:nvPr/>
        </p:nvSpPr>
        <p:spPr>
          <a:xfrm>
            <a:off x="590875" y="3325900"/>
            <a:ext cx="21825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Positions on Chess Board</a:t>
            </a:r>
            <a:endParaRPr sz="2400"/>
          </a:p>
        </p:txBody>
      </p:sp>
      <p:sp>
        <p:nvSpPr>
          <p:cNvPr id="349" name="Google Shape;349;p52"/>
          <p:cNvSpPr txBox="1"/>
          <p:nvPr/>
        </p:nvSpPr>
        <p:spPr>
          <a:xfrm>
            <a:off x="6153475" y="1954300"/>
            <a:ext cx="24825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Next best move</a:t>
            </a:r>
            <a:endParaRPr sz="2400"/>
          </a:p>
        </p:txBody>
      </p:sp>
      <p:sp>
        <p:nvSpPr>
          <p:cNvPr id="350" name="Google Shape;35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some *difficult* algorithms?</a:t>
            </a:r>
            <a:endParaRPr/>
          </a:p>
        </p:txBody>
      </p:sp>
      <p:sp>
        <p:nvSpPr>
          <p:cNvPr id="356" name="Google Shape;356;p53"/>
          <p:cNvSpPr/>
          <p:nvPr/>
        </p:nvSpPr>
        <p:spPr>
          <a:xfrm>
            <a:off x="3205625" y="2033900"/>
            <a:ext cx="2255700" cy="10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Machine Translation Algorithm</a:t>
            </a:r>
            <a:endParaRPr sz="2400"/>
          </a:p>
        </p:txBody>
      </p:sp>
      <p:cxnSp>
        <p:nvCxnSpPr>
          <p:cNvPr id="357" name="Google Shape;357;p53"/>
          <p:cNvCxnSpPr>
            <a:endCxn id="356" idx="1"/>
          </p:cNvCxnSpPr>
          <p:nvPr/>
        </p:nvCxnSpPr>
        <p:spPr>
          <a:xfrm>
            <a:off x="2575025" y="2542700"/>
            <a:ext cx="6306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53"/>
          <p:cNvCxnSpPr>
            <a:stCxn id="356" idx="3"/>
          </p:cNvCxnSpPr>
          <p:nvPr/>
        </p:nvCxnSpPr>
        <p:spPr>
          <a:xfrm>
            <a:off x="5461325" y="2543000"/>
            <a:ext cx="63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" name="Google Shape;359;p53"/>
          <p:cNvSpPr txBox="1"/>
          <p:nvPr/>
        </p:nvSpPr>
        <p:spPr>
          <a:xfrm>
            <a:off x="286075" y="1878100"/>
            <a:ext cx="29754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Que voulez-vous manger?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60" name="Google Shape;360;p53"/>
          <p:cNvSpPr txBox="1"/>
          <p:nvPr/>
        </p:nvSpPr>
        <p:spPr>
          <a:xfrm>
            <a:off x="6153475" y="3325900"/>
            <a:ext cx="24057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English Text</a:t>
            </a:r>
            <a:endParaRPr sz="2400"/>
          </a:p>
        </p:txBody>
      </p:sp>
      <p:sp>
        <p:nvSpPr>
          <p:cNvPr id="361" name="Google Shape;361;p53"/>
          <p:cNvSpPr txBox="1"/>
          <p:nvPr/>
        </p:nvSpPr>
        <p:spPr>
          <a:xfrm>
            <a:off x="209875" y="3325900"/>
            <a:ext cx="24057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French Text</a:t>
            </a:r>
            <a:endParaRPr sz="2400"/>
          </a:p>
        </p:txBody>
      </p:sp>
      <p:sp>
        <p:nvSpPr>
          <p:cNvPr id="362" name="Google Shape;362;p53"/>
          <p:cNvSpPr txBox="1"/>
          <p:nvPr/>
        </p:nvSpPr>
        <p:spPr>
          <a:xfrm>
            <a:off x="6153475" y="1954300"/>
            <a:ext cx="24825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do you want to eat?</a:t>
            </a:r>
            <a:endParaRPr sz="2400"/>
          </a:p>
        </p:txBody>
      </p:sp>
      <p:sp>
        <p:nvSpPr>
          <p:cNvPr id="363" name="Google Shape;36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04" name="Google Shape;20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" sz="2400"/>
              <a:t>What is Machine Learning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is TensorFlow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TensorFlow Document Classification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05" name="Google Shape;20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some *difficult* algorithms?</a:t>
            </a:r>
            <a:endParaRPr/>
          </a:p>
        </p:txBody>
      </p:sp>
      <p:sp>
        <p:nvSpPr>
          <p:cNvPr id="369" name="Google Shape;369;p54"/>
          <p:cNvSpPr/>
          <p:nvPr/>
        </p:nvSpPr>
        <p:spPr>
          <a:xfrm>
            <a:off x="3281825" y="2033900"/>
            <a:ext cx="2255700" cy="10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Recommender System</a:t>
            </a:r>
            <a:endParaRPr sz="2400"/>
          </a:p>
        </p:txBody>
      </p:sp>
      <p:cxnSp>
        <p:nvCxnSpPr>
          <p:cNvPr id="370" name="Google Shape;370;p54"/>
          <p:cNvCxnSpPr>
            <a:endCxn id="369" idx="1"/>
          </p:cNvCxnSpPr>
          <p:nvPr/>
        </p:nvCxnSpPr>
        <p:spPr>
          <a:xfrm>
            <a:off x="2651225" y="2542700"/>
            <a:ext cx="6306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p54"/>
          <p:cNvCxnSpPr>
            <a:stCxn id="369" idx="3"/>
          </p:cNvCxnSpPr>
          <p:nvPr/>
        </p:nvCxnSpPr>
        <p:spPr>
          <a:xfrm>
            <a:off x="5537525" y="2543000"/>
            <a:ext cx="63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2" name="Google Shape;372;p54"/>
          <p:cNvSpPr txBox="1"/>
          <p:nvPr/>
        </p:nvSpPr>
        <p:spPr>
          <a:xfrm>
            <a:off x="6153475" y="3325900"/>
            <a:ext cx="28476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Video Recommendations</a:t>
            </a:r>
            <a:endParaRPr sz="2400"/>
          </a:p>
        </p:txBody>
      </p:sp>
      <p:sp>
        <p:nvSpPr>
          <p:cNvPr id="373" name="Google Shape;373;p54"/>
          <p:cNvSpPr txBox="1"/>
          <p:nvPr/>
        </p:nvSpPr>
        <p:spPr>
          <a:xfrm>
            <a:off x="57475" y="3021100"/>
            <a:ext cx="31254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User Watch History (a.k.a. log file)</a:t>
            </a:r>
            <a:endParaRPr sz="2400"/>
          </a:p>
        </p:txBody>
      </p:sp>
      <p:pic>
        <p:nvPicPr>
          <p:cNvPr id="374" name="Google Shape;37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325" y="1170125"/>
            <a:ext cx="2557250" cy="20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" y="2307641"/>
            <a:ext cx="821725" cy="465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2" y="2304585"/>
            <a:ext cx="821724" cy="4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4300" y="2307638"/>
            <a:ext cx="821725" cy="473472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some *difficult* algorithms?</a:t>
            </a:r>
            <a:endParaRPr/>
          </a:p>
        </p:txBody>
      </p:sp>
      <p:sp>
        <p:nvSpPr>
          <p:cNvPr id="384" name="Google Shape;384;p55"/>
          <p:cNvSpPr/>
          <p:nvPr/>
        </p:nvSpPr>
        <p:spPr>
          <a:xfrm>
            <a:off x="3205625" y="2033900"/>
            <a:ext cx="2255700" cy="10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Image Object Detection Algorithm</a:t>
            </a:r>
            <a:endParaRPr sz="2400"/>
          </a:p>
        </p:txBody>
      </p:sp>
      <p:cxnSp>
        <p:nvCxnSpPr>
          <p:cNvPr id="385" name="Google Shape;385;p55"/>
          <p:cNvCxnSpPr>
            <a:endCxn id="384" idx="1"/>
          </p:cNvCxnSpPr>
          <p:nvPr/>
        </p:nvCxnSpPr>
        <p:spPr>
          <a:xfrm>
            <a:off x="2575025" y="2542700"/>
            <a:ext cx="6306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p55"/>
          <p:cNvCxnSpPr>
            <a:stCxn id="384" idx="3"/>
          </p:cNvCxnSpPr>
          <p:nvPr/>
        </p:nvCxnSpPr>
        <p:spPr>
          <a:xfrm>
            <a:off x="5461325" y="2543000"/>
            <a:ext cx="63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7" name="Google Shape;387;p55"/>
          <p:cNvSpPr txBox="1"/>
          <p:nvPr/>
        </p:nvSpPr>
        <p:spPr>
          <a:xfrm>
            <a:off x="590875" y="3325900"/>
            <a:ext cx="21825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Photo</a:t>
            </a:r>
            <a:endParaRPr sz="2400"/>
          </a:p>
        </p:txBody>
      </p:sp>
      <p:sp>
        <p:nvSpPr>
          <p:cNvPr id="388" name="Google Shape;388;p55"/>
          <p:cNvSpPr txBox="1"/>
          <p:nvPr/>
        </p:nvSpPr>
        <p:spPr>
          <a:xfrm>
            <a:off x="6153475" y="1954300"/>
            <a:ext cx="24825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Cow</a:t>
            </a:r>
            <a:endParaRPr sz="2400"/>
          </a:p>
        </p:txBody>
      </p:sp>
      <p:pic>
        <p:nvPicPr>
          <p:cNvPr descr="463976950_cab3e6041d.jpg" id="389" name="Google Shape;3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75" y="1813909"/>
            <a:ext cx="2182500" cy="1457893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5"/>
          <p:cNvSpPr txBox="1"/>
          <p:nvPr/>
        </p:nvSpPr>
        <p:spPr>
          <a:xfrm>
            <a:off x="6153475" y="3325900"/>
            <a:ext cx="24057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Object in photo</a:t>
            </a:r>
            <a:endParaRPr sz="2400"/>
          </a:p>
        </p:txBody>
      </p:sp>
      <p:sp>
        <p:nvSpPr>
          <p:cNvPr id="391" name="Google Shape;39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some *difficult* algorithms?</a:t>
            </a:r>
            <a:endParaRPr/>
          </a:p>
        </p:txBody>
      </p:sp>
      <p:sp>
        <p:nvSpPr>
          <p:cNvPr id="397" name="Google Shape;397;p56"/>
          <p:cNvSpPr txBox="1"/>
          <p:nvPr>
            <p:ph idx="1" type="body"/>
          </p:nvPr>
        </p:nvSpPr>
        <p:spPr>
          <a:xfrm>
            <a:off x="311700" y="1152475"/>
            <a:ext cx="869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Many More …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Speech Recognition (Siri, Google Now, Amazon Echo)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Medical Applications (Diagnosis, Imaging)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Knowledge (Google Search)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Face Recognition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… 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Recall: Image Recognition</a:t>
            </a:r>
            <a:endParaRPr/>
          </a:p>
        </p:txBody>
      </p:sp>
      <p:sp>
        <p:nvSpPr>
          <p:cNvPr id="403" name="Google Shape;403;p57"/>
          <p:cNvSpPr/>
          <p:nvPr/>
        </p:nvSpPr>
        <p:spPr>
          <a:xfrm>
            <a:off x="3205625" y="2033900"/>
            <a:ext cx="2255700" cy="10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Image Object Detection Algorithm</a:t>
            </a:r>
            <a:endParaRPr sz="2400"/>
          </a:p>
        </p:txBody>
      </p:sp>
      <p:cxnSp>
        <p:nvCxnSpPr>
          <p:cNvPr id="404" name="Google Shape;404;p57"/>
          <p:cNvCxnSpPr>
            <a:endCxn id="403" idx="1"/>
          </p:cNvCxnSpPr>
          <p:nvPr/>
        </p:nvCxnSpPr>
        <p:spPr>
          <a:xfrm>
            <a:off x="2575025" y="2542700"/>
            <a:ext cx="6306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57"/>
          <p:cNvCxnSpPr>
            <a:stCxn id="403" idx="3"/>
          </p:cNvCxnSpPr>
          <p:nvPr/>
        </p:nvCxnSpPr>
        <p:spPr>
          <a:xfrm>
            <a:off x="5461325" y="2543000"/>
            <a:ext cx="63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57"/>
          <p:cNvSpPr txBox="1"/>
          <p:nvPr/>
        </p:nvSpPr>
        <p:spPr>
          <a:xfrm>
            <a:off x="590875" y="3021100"/>
            <a:ext cx="21825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Photo</a:t>
            </a:r>
            <a:endParaRPr sz="2400"/>
          </a:p>
        </p:txBody>
      </p:sp>
      <p:sp>
        <p:nvSpPr>
          <p:cNvPr id="407" name="Google Shape;407;p57"/>
          <p:cNvSpPr txBox="1"/>
          <p:nvPr/>
        </p:nvSpPr>
        <p:spPr>
          <a:xfrm>
            <a:off x="6153475" y="1954300"/>
            <a:ext cx="24825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Cow</a:t>
            </a:r>
            <a:endParaRPr sz="2400"/>
          </a:p>
        </p:txBody>
      </p:sp>
      <p:pic>
        <p:nvPicPr>
          <p:cNvPr descr="463976950_cab3e6041d.jpg" id="408" name="Google Shape;40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75" y="1813909"/>
            <a:ext cx="2182500" cy="1457893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7"/>
          <p:cNvSpPr txBox="1"/>
          <p:nvPr/>
        </p:nvSpPr>
        <p:spPr>
          <a:xfrm>
            <a:off x="6153475" y="2868700"/>
            <a:ext cx="24057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Object in photo</a:t>
            </a:r>
            <a:endParaRPr sz="2400"/>
          </a:p>
        </p:txBody>
      </p:sp>
      <p:sp>
        <p:nvSpPr>
          <p:cNvPr id="410" name="Google Shape;41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57"/>
          <p:cNvSpPr txBox="1"/>
          <p:nvPr/>
        </p:nvSpPr>
        <p:spPr>
          <a:xfrm>
            <a:off x="245400" y="3554500"/>
            <a:ext cx="87264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●"/>
            </a:pPr>
            <a:r>
              <a:rPr lang="en" sz="2400">
                <a:solidFill>
                  <a:srgbClr val="CC0000"/>
                </a:solidFill>
              </a:rPr>
              <a:t>Our goal is to avoid programming the complicated algorithm by-hand. We want to </a:t>
            </a:r>
            <a:r>
              <a:rPr i="1" lang="en" sz="2400">
                <a:solidFill>
                  <a:srgbClr val="CC0000"/>
                </a:solidFill>
              </a:rPr>
              <a:t>automatically create the algorithm.</a:t>
            </a:r>
            <a:endParaRPr i="1" sz="2400">
              <a:solidFill>
                <a:srgbClr val="CC00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●"/>
            </a:pPr>
            <a:r>
              <a:rPr lang="en" sz="2400">
                <a:solidFill>
                  <a:srgbClr val="CC0000"/>
                </a:solidFill>
              </a:rPr>
              <a:t>We can use Machine Learning to do so!</a:t>
            </a:r>
            <a:endParaRPr sz="2400">
              <a:solidFill>
                <a:srgbClr val="CC0000"/>
              </a:solidFill>
            </a:endParaRPr>
          </a:p>
        </p:txBody>
      </p:sp>
      <p:sp>
        <p:nvSpPr>
          <p:cNvPr id="412" name="Google Shape;412;p57"/>
          <p:cNvSpPr txBox="1"/>
          <p:nvPr/>
        </p:nvSpPr>
        <p:spPr>
          <a:xfrm>
            <a:off x="245400" y="712925"/>
            <a:ext cx="87264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●"/>
            </a:pPr>
            <a:r>
              <a:rPr lang="en" sz="2400">
                <a:solidFill>
                  <a:srgbClr val="CC0000"/>
                </a:solidFill>
              </a:rPr>
              <a:t>Pictures consist of a matrix of pixels (numbers). How can a computer guess the object from a matrix of numbers?</a:t>
            </a:r>
            <a:endParaRPr sz="24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 (ML)?</a:t>
            </a:r>
            <a:endParaRPr/>
          </a:p>
        </p:txBody>
      </p:sp>
      <p:sp>
        <p:nvSpPr>
          <p:cNvPr id="418" name="Google Shape;418;p58"/>
          <p:cNvSpPr/>
          <p:nvPr/>
        </p:nvSpPr>
        <p:spPr>
          <a:xfrm>
            <a:off x="3205625" y="1236850"/>
            <a:ext cx="2255700" cy="10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ML Algorithm</a:t>
            </a:r>
            <a:endParaRPr sz="2400"/>
          </a:p>
        </p:txBody>
      </p:sp>
      <p:pic>
        <p:nvPicPr>
          <p:cNvPr id="419" name="Google Shape;41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104242"/>
            <a:ext cx="86061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8"/>
          <p:cNvSpPr txBox="1"/>
          <p:nvPr/>
        </p:nvSpPr>
        <p:spPr>
          <a:xfrm>
            <a:off x="311650" y="1535788"/>
            <a:ext cx="86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Cow</a:t>
            </a:r>
            <a:endParaRPr sz="2400"/>
          </a:p>
        </p:txBody>
      </p:sp>
      <p:sp>
        <p:nvSpPr>
          <p:cNvPr id="421" name="Google Shape;421;p58"/>
          <p:cNvSpPr txBox="1"/>
          <p:nvPr/>
        </p:nvSpPr>
        <p:spPr>
          <a:xfrm>
            <a:off x="1302250" y="1535800"/>
            <a:ext cx="135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Flower</a:t>
            </a:r>
            <a:endParaRPr sz="2400"/>
          </a:p>
        </p:txBody>
      </p:sp>
      <p:sp>
        <p:nvSpPr>
          <p:cNvPr id="422" name="Google Shape;422;p58"/>
          <p:cNvSpPr txBox="1"/>
          <p:nvPr/>
        </p:nvSpPr>
        <p:spPr>
          <a:xfrm>
            <a:off x="2419675" y="1081000"/>
            <a:ext cx="5757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...</a:t>
            </a:r>
            <a:endParaRPr sz="2400"/>
          </a:p>
        </p:txBody>
      </p:sp>
      <p:pic>
        <p:nvPicPr>
          <p:cNvPr descr="1463138533_65750e6d01.jpg" id="423" name="Google Shape;423;p58"/>
          <p:cNvPicPr preferRelativeResize="0"/>
          <p:nvPr/>
        </p:nvPicPr>
        <p:blipFill rotWithShape="1">
          <a:blip r:embed="rId4">
            <a:alphaModFix/>
          </a:blip>
          <a:srcRect b="0" l="149" r="149" t="0"/>
          <a:stretch/>
        </p:blipFill>
        <p:spPr>
          <a:xfrm>
            <a:off x="1396822" y="1080996"/>
            <a:ext cx="860625" cy="574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4" name="Google Shape;424;p58"/>
          <p:cNvCxnSpPr/>
          <p:nvPr/>
        </p:nvCxnSpPr>
        <p:spPr>
          <a:xfrm>
            <a:off x="2513475" y="1655880"/>
            <a:ext cx="69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58"/>
          <p:cNvSpPr/>
          <p:nvPr/>
        </p:nvSpPr>
        <p:spPr>
          <a:xfrm>
            <a:off x="130625" y="1017725"/>
            <a:ext cx="2712300" cy="1318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8"/>
          <p:cNvSpPr txBox="1"/>
          <p:nvPr/>
        </p:nvSpPr>
        <p:spPr>
          <a:xfrm>
            <a:off x="362275" y="1919200"/>
            <a:ext cx="20907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Training Data</a:t>
            </a:r>
            <a:endParaRPr sz="2400"/>
          </a:p>
        </p:txBody>
      </p:sp>
      <p:sp>
        <p:nvSpPr>
          <p:cNvPr id="427" name="Google Shape;42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 (ML)?</a:t>
            </a:r>
            <a:endParaRPr/>
          </a:p>
        </p:txBody>
      </p:sp>
      <p:sp>
        <p:nvSpPr>
          <p:cNvPr id="433" name="Google Shape;433;p59"/>
          <p:cNvSpPr/>
          <p:nvPr/>
        </p:nvSpPr>
        <p:spPr>
          <a:xfrm>
            <a:off x="3205625" y="2795900"/>
            <a:ext cx="2255700" cy="10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Image Object Detection Algorithm</a:t>
            </a:r>
            <a:endParaRPr sz="2400"/>
          </a:p>
        </p:txBody>
      </p:sp>
      <p:cxnSp>
        <p:nvCxnSpPr>
          <p:cNvPr id="434" name="Google Shape;434;p59"/>
          <p:cNvCxnSpPr>
            <a:stCxn id="435" idx="2"/>
            <a:endCxn id="433" idx="0"/>
          </p:cNvCxnSpPr>
          <p:nvPr/>
        </p:nvCxnSpPr>
        <p:spPr>
          <a:xfrm>
            <a:off x="4333475" y="2255050"/>
            <a:ext cx="0" cy="5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5" name="Google Shape;435;p59"/>
          <p:cNvSpPr/>
          <p:nvPr/>
        </p:nvSpPr>
        <p:spPr>
          <a:xfrm>
            <a:off x="3205625" y="1236850"/>
            <a:ext cx="2255700" cy="10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ML Algorithm</a:t>
            </a:r>
            <a:endParaRPr sz="2400"/>
          </a:p>
        </p:txBody>
      </p:sp>
      <p:pic>
        <p:nvPicPr>
          <p:cNvPr id="436" name="Google Shape;43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104242"/>
            <a:ext cx="86061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9"/>
          <p:cNvSpPr txBox="1"/>
          <p:nvPr/>
        </p:nvSpPr>
        <p:spPr>
          <a:xfrm>
            <a:off x="311650" y="1535788"/>
            <a:ext cx="86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Cow</a:t>
            </a:r>
            <a:endParaRPr sz="2400"/>
          </a:p>
        </p:txBody>
      </p:sp>
      <p:sp>
        <p:nvSpPr>
          <p:cNvPr id="438" name="Google Shape;438;p59"/>
          <p:cNvSpPr txBox="1"/>
          <p:nvPr/>
        </p:nvSpPr>
        <p:spPr>
          <a:xfrm>
            <a:off x="1302250" y="1535800"/>
            <a:ext cx="135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Flower</a:t>
            </a:r>
            <a:endParaRPr sz="2400"/>
          </a:p>
        </p:txBody>
      </p:sp>
      <p:sp>
        <p:nvSpPr>
          <p:cNvPr id="439" name="Google Shape;439;p59"/>
          <p:cNvSpPr txBox="1"/>
          <p:nvPr/>
        </p:nvSpPr>
        <p:spPr>
          <a:xfrm>
            <a:off x="2419675" y="1081000"/>
            <a:ext cx="5757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...</a:t>
            </a:r>
            <a:endParaRPr sz="2400"/>
          </a:p>
        </p:txBody>
      </p:sp>
      <p:pic>
        <p:nvPicPr>
          <p:cNvPr descr="1463138533_65750e6d01.jpg" id="440" name="Google Shape;440;p59"/>
          <p:cNvPicPr preferRelativeResize="0"/>
          <p:nvPr/>
        </p:nvPicPr>
        <p:blipFill rotWithShape="1">
          <a:blip r:embed="rId4">
            <a:alphaModFix/>
          </a:blip>
          <a:srcRect b="0" l="149" r="149" t="0"/>
          <a:stretch/>
        </p:blipFill>
        <p:spPr>
          <a:xfrm>
            <a:off x="1396822" y="1080996"/>
            <a:ext cx="860625" cy="574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p59"/>
          <p:cNvCxnSpPr/>
          <p:nvPr/>
        </p:nvCxnSpPr>
        <p:spPr>
          <a:xfrm>
            <a:off x="2513475" y="1655880"/>
            <a:ext cx="69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p59"/>
          <p:cNvSpPr/>
          <p:nvPr/>
        </p:nvSpPr>
        <p:spPr>
          <a:xfrm>
            <a:off x="130625" y="1017725"/>
            <a:ext cx="2712300" cy="1318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9"/>
          <p:cNvSpPr txBox="1"/>
          <p:nvPr/>
        </p:nvSpPr>
        <p:spPr>
          <a:xfrm>
            <a:off x="362275" y="1919200"/>
            <a:ext cx="20907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Training Data</a:t>
            </a:r>
            <a:endParaRPr sz="2400"/>
          </a:p>
        </p:txBody>
      </p:sp>
      <p:sp>
        <p:nvSpPr>
          <p:cNvPr id="444" name="Google Shape;44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 (ML)?</a:t>
            </a:r>
            <a:endParaRPr/>
          </a:p>
        </p:txBody>
      </p:sp>
      <p:sp>
        <p:nvSpPr>
          <p:cNvPr id="450" name="Google Shape;450;p60"/>
          <p:cNvSpPr/>
          <p:nvPr/>
        </p:nvSpPr>
        <p:spPr>
          <a:xfrm>
            <a:off x="3205625" y="2795900"/>
            <a:ext cx="2255700" cy="10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Image Object Detection Algorithm</a:t>
            </a:r>
            <a:endParaRPr sz="2400"/>
          </a:p>
        </p:txBody>
      </p:sp>
      <p:cxnSp>
        <p:nvCxnSpPr>
          <p:cNvPr id="451" name="Google Shape;451;p60"/>
          <p:cNvCxnSpPr>
            <a:stCxn id="452" idx="2"/>
            <a:endCxn id="450" idx="0"/>
          </p:cNvCxnSpPr>
          <p:nvPr/>
        </p:nvCxnSpPr>
        <p:spPr>
          <a:xfrm>
            <a:off x="4333475" y="2255050"/>
            <a:ext cx="0" cy="5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463976950_cab3e6041d.jpg" id="453" name="Google Shape;45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75" y="2575909"/>
            <a:ext cx="2182500" cy="14578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60"/>
          <p:cNvCxnSpPr>
            <a:stCxn id="453" idx="3"/>
            <a:endCxn id="450" idx="1"/>
          </p:cNvCxnSpPr>
          <p:nvPr/>
        </p:nvCxnSpPr>
        <p:spPr>
          <a:xfrm>
            <a:off x="2513475" y="3304855"/>
            <a:ext cx="69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5" name="Google Shape;455;p60"/>
          <p:cNvSpPr txBox="1"/>
          <p:nvPr/>
        </p:nvSpPr>
        <p:spPr>
          <a:xfrm>
            <a:off x="6153475" y="2716300"/>
            <a:ext cx="24825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Cow</a:t>
            </a:r>
            <a:endParaRPr sz="2400"/>
          </a:p>
        </p:txBody>
      </p:sp>
      <p:cxnSp>
        <p:nvCxnSpPr>
          <p:cNvPr id="456" name="Google Shape;456;p60"/>
          <p:cNvCxnSpPr>
            <a:stCxn id="450" idx="3"/>
          </p:cNvCxnSpPr>
          <p:nvPr/>
        </p:nvCxnSpPr>
        <p:spPr>
          <a:xfrm>
            <a:off x="5461325" y="3305000"/>
            <a:ext cx="71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2" name="Google Shape;452;p60"/>
          <p:cNvSpPr/>
          <p:nvPr/>
        </p:nvSpPr>
        <p:spPr>
          <a:xfrm>
            <a:off x="3205625" y="1236850"/>
            <a:ext cx="2255700" cy="10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ML Algorithm</a:t>
            </a:r>
            <a:endParaRPr sz="2400"/>
          </a:p>
        </p:txBody>
      </p:sp>
      <p:pic>
        <p:nvPicPr>
          <p:cNvPr id="457" name="Google Shape;45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2" y="1104242"/>
            <a:ext cx="86061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0"/>
          <p:cNvSpPr txBox="1"/>
          <p:nvPr/>
        </p:nvSpPr>
        <p:spPr>
          <a:xfrm>
            <a:off x="311650" y="1535788"/>
            <a:ext cx="86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Cow</a:t>
            </a:r>
            <a:endParaRPr sz="2400"/>
          </a:p>
        </p:txBody>
      </p:sp>
      <p:sp>
        <p:nvSpPr>
          <p:cNvPr id="459" name="Google Shape;459;p60"/>
          <p:cNvSpPr txBox="1"/>
          <p:nvPr/>
        </p:nvSpPr>
        <p:spPr>
          <a:xfrm>
            <a:off x="1302250" y="1535800"/>
            <a:ext cx="135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Flower</a:t>
            </a:r>
            <a:endParaRPr sz="2400"/>
          </a:p>
        </p:txBody>
      </p:sp>
      <p:sp>
        <p:nvSpPr>
          <p:cNvPr id="460" name="Google Shape;460;p60"/>
          <p:cNvSpPr txBox="1"/>
          <p:nvPr/>
        </p:nvSpPr>
        <p:spPr>
          <a:xfrm>
            <a:off x="2419675" y="1081000"/>
            <a:ext cx="5757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...</a:t>
            </a:r>
            <a:endParaRPr sz="2400"/>
          </a:p>
        </p:txBody>
      </p:sp>
      <p:pic>
        <p:nvPicPr>
          <p:cNvPr descr="1463138533_65750e6d01.jpg" id="461" name="Google Shape;461;p60"/>
          <p:cNvPicPr preferRelativeResize="0"/>
          <p:nvPr/>
        </p:nvPicPr>
        <p:blipFill rotWithShape="1">
          <a:blip r:embed="rId5">
            <a:alphaModFix/>
          </a:blip>
          <a:srcRect b="0" l="149" r="149" t="0"/>
          <a:stretch/>
        </p:blipFill>
        <p:spPr>
          <a:xfrm>
            <a:off x="1396822" y="1080996"/>
            <a:ext cx="860625" cy="574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60"/>
          <p:cNvCxnSpPr/>
          <p:nvPr/>
        </p:nvCxnSpPr>
        <p:spPr>
          <a:xfrm>
            <a:off x="2513475" y="1655880"/>
            <a:ext cx="69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3" name="Google Shape;463;p60"/>
          <p:cNvSpPr/>
          <p:nvPr/>
        </p:nvSpPr>
        <p:spPr>
          <a:xfrm>
            <a:off x="130625" y="1017725"/>
            <a:ext cx="2712300" cy="1318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0"/>
          <p:cNvSpPr txBox="1"/>
          <p:nvPr/>
        </p:nvSpPr>
        <p:spPr>
          <a:xfrm>
            <a:off x="362275" y="1919200"/>
            <a:ext cx="20907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Training Data</a:t>
            </a:r>
            <a:endParaRPr sz="2400"/>
          </a:p>
        </p:txBody>
      </p:sp>
      <p:sp>
        <p:nvSpPr>
          <p:cNvPr id="465" name="Google Shape;46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6" name="Google Shape;466;p60"/>
          <p:cNvSpPr/>
          <p:nvPr/>
        </p:nvSpPr>
        <p:spPr>
          <a:xfrm>
            <a:off x="72825" y="967450"/>
            <a:ext cx="6002400" cy="1518900"/>
          </a:xfrm>
          <a:prstGeom prst="rect">
            <a:avLst/>
          </a:prstGeom>
          <a:solidFill>
            <a:srgbClr val="FFFFFF">
              <a:alpha val="9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 (ML)?</a:t>
            </a:r>
            <a:endParaRPr/>
          </a:p>
        </p:txBody>
      </p:sp>
      <p:sp>
        <p:nvSpPr>
          <p:cNvPr id="472" name="Google Shape;472;p61"/>
          <p:cNvSpPr/>
          <p:nvPr/>
        </p:nvSpPr>
        <p:spPr>
          <a:xfrm>
            <a:off x="3205625" y="2186300"/>
            <a:ext cx="2255700" cy="10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[parameters]</a:t>
            </a:r>
            <a:endParaRPr sz="2400"/>
          </a:p>
        </p:txBody>
      </p:sp>
      <p:cxnSp>
        <p:nvCxnSpPr>
          <p:cNvPr id="473" name="Google Shape;473;p61"/>
          <p:cNvCxnSpPr>
            <a:stCxn id="474" idx="2"/>
            <a:endCxn id="472" idx="0"/>
          </p:cNvCxnSpPr>
          <p:nvPr/>
        </p:nvCxnSpPr>
        <p:spPr>
          <a:xfrm>
            <a:off x="4333475" y="1645450"/>
            <a:ext cx="0" cy="5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61"/>
          <p:cNvCxnSpPr>
            <a:stCxn id="476" idx="3"/>
            <a:endCxn id="472" idx="1"/>
          </p:cNvCxnSpPr>
          <p:nvPr/>
        </p:nvCxnSpPr>
        <p:spPr>
          <a:xfrm>
            <a:off x="2513525" y="2695400"/>
            <a:ext cx="69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7" name="Google Shape;477;p61"/>
          <p:cNvSpPr txBox="1"/>
          <p:nvPr/>
        </p:nvSpPr>
        <p:spPr>
          <a:xfrm>
            <a:off x="6153475" y="2106700"/>
            <a:ext cx="4731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</a:t>
            </a:r>
            <a:endParaRPr sz="2400"/>
          </a:p>
        </p:txBody>
      </p:sp>
      <p:cxnSp>
        <p:nvCxnSpPr>
          <p:cNvPr id="478" name="Google Shape;478;p61"/>
          <p:cNvCxnSpPr>
            <a:stCxn id="472" idx="3"/>
          </p:cNvCxnSpPr>
          <p:nvPr/>
        </p:nvCxnSpPr>
        <p:spPr>
          <a:xfrm>
            <a:off x="5461325" y="2695400"/>
            <a:ext cx="71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4" name="Google Shape;474;p61"/>
          <p:cNvSpPr/>
          <p:nvPr/>
        </p:nvSpPr>
        <p:spPr>
          <a:xfrm>
            <a:off x="3205625" y="627250"/>
            <a:ext cx="2255700" cy="10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ML Algorithm</a:t>
            </a:r>
            <a:endParaRPr sz="2400"/>
          </a:p>
        </p:txBody>
      </p:sp>
      <p:cxnSp>
        <p:nvCxnSpPr>
          <p:cNvPr id="479" name="Google Shape;479;p61"/>
          <p:cNvCxnSpPr/>
          <p:nvPr/>
        </p:nvCxnSpPr>
        <p:spPr>
          <a:xfrm>
            <a:off x="2513475" y="1046280"/>
            <a:ext cx="69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61"/>
          <p:cNvSpPr/>
          <p:nvPr/>
        </p:nvSpPr>
        <p:spPr>
          <a:xfrm>
            <a:off x="130625" y="560525"/>
            <a:ext cx="2712300" cy="106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61"/>
          <p:cNvSpPr txBox="1"/>
          <p:nvPr/>
        </p:nvSpPr>
        <p:spPr>
          <a:xfrm>
            <a:off x="-114425" y="852400"/>
            <a:ext cx="31311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Training Data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(x</a:t>
            </a:r>
            <a:r>
              <a:rPr baseline="30000" lang="en" sz="2400"/>
              <a:t>(1)</a:t>
            </a:r>
            <a:r>
              <a:rPr lang="en" sz="2400"/>
              <a:t>, y</a:t>
            </a:r>
            <a:r>
              <a:rPr baseline="30000" lang="en" sz="2400"/>
              <a:t>(1)</a:t>
            </a:r>
            <a:r>
              <a:rPr lang="en" sz="2400"/>
              <a:t>), … (x</a:t>
            </a:r>
            <a:r>
              <a:rPr baseline="30000" lang="en" sz="2400"/>
              <a:t>(n)</a:t>
            </a:r>
            <a:r>
              <a:rPr lang="en" sz="2400"/>
              <a:t>, y</a:t>
            </a:r>
            <a:r>
              <a:rPr baseline="30000" lang="en" sz="2400"/>
              <a:t>(n)</a:t>
            </a:r>
            <a:r>
              <a:rPr lang="en" sz="2400"/>
              <a:t>)</a:t>
            </a:r>
            <a:endParaRPr sz="2400"/>
          </a:p>
        </p:txBody>
      </p:sp>
      <p:sp>
        <p:nvSpPr>
          <p:cNvPr id="482" name="Google Shape;482;p61"/>
          <p:cNvSpPr txBox="1"/>
          <p:nvPr/>
        </p:nvSpPr>
        <p:spPr>
          <a:xfrm>
            <a:off x="2114875" y="2106700"/>
            <a:ext cx="7161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x</a:t>
            </a:r>
            <a:endParaRPr sz="2400"/>
          </a:p>
        </p:txBody>
      </p:sp>
      <p:sp>
        <p:nvSpPr>
          <p:cNvPr id="483" name="Google Shape;483;p61"/>
          <p:cNvSpPr txBox="1"/>
          <p:nvPr/>
        </p:nvSpPr>
        <p:spPr>
          <a:xfrm>
            <a:off x="57475" y="3249700"/>
            <a:ext cx="9044100" cy="18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model is a “mathematical transformation” from (x) to (y)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ML Algorithm </a:t>
            </a:r>
            <a:r>
              <a:rPr i="1" lang="en" sz="2400"/>
              <a:t>optimizes the parameters of transformation</a:t>
            </a:r>
            <a:r>
              <a:rPr lang="en" sz="2400"/>
              <a:t> to </a:t>
            </a:r>
            <a:r>
              <a:rPr lang="en" sz="2400" u="sng"/>
              <a:t>maximize accuracy</a:t>
            </a:r>
            <a:r>
              <a:rPr lang="en" sz="2400"/>
              <a:t> (or </a:t>
            </a:r>
            <a:r>
              <a:rPr lang="en" sz="2400" u="sng"/>
              <a:t>minimize error</a:t>
            </a:r>
            <a:r>
              <a:rPr lang="en" sz="2400"/>
              <a:t>) on the training data.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ML models are tested on how well they can generalize to </a:t>
            </a:r>
            <a:r>
              <a:rPr b="1" lang="en" sz="2400"/>
              <a:t>unseen examples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84" name="Google Shape;484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 (ML)?</a:t>
            </a:r>
            <a:endParaRPr/>
          </a:p>
        </p:txBody>
      </p:sp>
      <p:sp>
        <p:nvSpPr>
          <p:cNvPr id="490" name="Google Shape;490;p62"/>
          <p:cNvSpPr txBox="1"/>
          <p:nvPr>
            <p:ph idx="1" type="body"/>
          </p:nvPr>
        </p:nvSpPr>
        <p:spPr>
          <a:xfrm>
            <a:off x="110525" y="636725"/>
            <a:ext cx="8951100" cy="3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Your friend tells you: “I do Machine Learning at my job!”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If you are know about ML, then you would ask 4 questions: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What is your </a:t>
            </a:r>
            <a:r>
              <a:rPr b="1" lang="en" sz="2400">
                <a:solidFill>
                  <a:srgbClr val="000000"/>
                </a:solidFill>
              </a:rPr>
              <a:t>training data</a:t>
            </a:r>
            <a:r>
              <a:rPr lang="en" sz="2400">
                <a:solidFill>
                  <a:srgbClr val="000000"/>
                </a:solidFill>
              </a:rPr>
              <a:t>?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What is your </a:t>
            </a:r>
            <a:r>
              <a:rPr b="1" lang="en" sz="2400">
                <a:solidFill>
                  <a:srgbClr val="000000"/>
                </a:solidFill>
              </a:rPr>
              <a:t>model</a:t>
            </a:r>
            <a:r>
              <a:rPr lang="en" sz="2400">
                <a:solidFill>
                  <a:srgbClr val="000000"/>
                </a:solidFill>
              </a:rPr>
              <a:t>?</a:t>
            </a:r>
            <a:endParaRPr b="1" sz="2400"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How do you train your </a:t>
            </a:r>
            <a:r>
              <a:rPr b="1" i="1" lang="en" sz="2400">
                <a:solidFill>
                  <a:srgbClr val="000000"/>
                </a:solidFill>
              </a:rPr>
              <a:t>model</a:t>
            </a:r>
            <a:r>
              <a:rPr lang="en" sz="2400">
                <a:solidFill>
                  <a:srgbClr val="000000"/>
                </a:solidFill>
              </a:rPr>
              <a:t> on the </a:t>
            </a:r>
            <a:r>
              <a:rPr b="1" i="1" lang="en" sz="2400">
                <a:solidFill>
                  <a:srgbClr val="000000"/>
                </a:solidFill>
              </a:rPr>
              <a:t>training data</a:t>
            </a:r>
            <a:r>
              <a:rPr lang="en" sz="2400">
                <a:solidFill>
                  <a:srgbClr val="000000"/>
                </a:solidFill>
              </a:rPr>
              <a:t>?</a:t>
            </a:r>
            <a:endParaRPr sz="2400">
              <a:solidFill>
                <a:srgbClr val="000000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■"/>
            </a:pPr>
            <a:r>
              <a:rPr lang="en" sz="2400">
                <a:solidFill>
                  <a:srgbClr val="000000"/>
                </a:solidFill>
              </a:rPr>
              <a:t>What is the “objective” function?</a:t>
            </a:r>
            <a:endParaRPr sz="2400">
              <a:solidFill>
                <a:srgbClr val="000000"/>
              </a:solidFill>
            </a:endParaRPr>
          </a:p>
          <a:p>
            <a:pPr indent="-3810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i.e. what do you maximize or minimize?</a:t>
            </a:r>
            <a:endParaRPr sz="2400">
              <a:solidFill>
                <a:srgbClr val="000000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■"/>
            </a:pPr>
            <a:r>
              <a:rPr lang="en" sz="2400">
                <a:solidFill>
                  <a:srgbClr val="000000"/>
                </a:solidFill>
              </a:rPr>
              <a:t>How do you optimize the objective function?</a:t>
            </a:r>
            <a:endParaRPr sz="2400">
              <a:solidFill>
                <a:srgbClr val="000000"/>
              </a:solidFill>
            </a:endParaRPr>
          </a:p>
          <a:p>
            <a:pPr indent="-3810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Also called “</a:t>
            </a:r>
            <a:r>
              <a:rPr i="1" lang="en" sz="2400">
                <a:solidFill>
                  <a:srgbClr val="000000"/>
                </a:solidFill>
              </a:rPr>
              <a:t>Parameter Estimation</a:t>
            </a:r>
            <a:r>
              <a:rPr lang="en" sz="2400">
                <a:solidFill>
                  <a:srgbClr val="000000"/>
                </a:solidFill>
              </a:rPr>
              <a:t>” or “</a:t>
            </a:r>
            <a:r>
              <a:rPr i="1" lang="en" sz="2400">
                <a:solidFill>
                  <a:srgbClr val="000000"/>
                </a:solidFill>
              </a:rPr>
              <a:t>Maximum Likelihood Estimation</a:t>
            </a:r>
            <a:r>
              <a:rPr lang="en" sz="2400">
                <a:solidFill>
                  <a:srgbClr val="000000"/>
                </a:solidFill>
              </a:rPr>
              <a:t>”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91" name="Google Shape;49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ML Example: Regression on House Prices</a:t>
            </a:r>
            <a:endParaRPr/>
          </a:p>
        </p:txBody>
      </p:sp>
      <p:sp>
        <p:nvSpPr>
          <p:cNvPr id="497" name="Google Shape;497;p63"/>
          <p:cNvSpPr txBox="1"/>
          <p:nvPr>
            <p:ph idx="1" type="body"/>
          </p:nvPr>
        </p:nvSpPr>
        <p:spPr>
          <a:xfrm>
            <a:off x="4577200" y="1152475"/>
            <a:ext cx="425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house on the market is depicted as a blue circle.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 represents the area.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 represents the price.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someone wants to sell their house? What price do you recommend?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Regression! Fit line y=mx + b</a:t>
            </a:r>
            <a:endParaRPr/>
          </a:p>
        </p:txBody>
      </p:sp>
      <p:cxnSp>
        <p:nvCxnSpPr>
          <p:cNvPr id="498" name="Google Shape;498;p63"/>
          <p:cNvCxnSpPr/>
          <p:nvPr/>
        </p:nvCxnSpPr>
        <p:spPr>
          <a:xfrm>
            <a:off x="464100" y="1527325"/>
            <a:ext cx="0" cy="281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499" name="Google Shape;499;p63"/>
          <p:cNvCxnSpPr/>
          <p:nvPr/>
        </p:nvCxnSpPr>
        <p:spPr>
          <a:xfrm rot="10800000">
            <a:off x="339550" y="4217950"/>
            <a:ext cx="3443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500" name="Google Shape;500;p63"/>
          <p:cNvSpPr txBox="1"/>
          <p:nvPr/>
        </p:nvSpPr>
        <p:spPr>
          <a:xfrm>
            <a:off x="1022200" y="4217950"/>
            <a:ext cx="180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House Area</a:t>
            </a:r>
            <a:endParaRPr/>
          </a:p>
        </p:txBody>
      </p:sp>
      <p:sp>
        <p:nvSpPr>
          <p:cNvPr id="501" name="Google Shape;501;p63"/>
          <p:cNvSpPr txBox="1"/>
          <p:nvPr/>
        </p:nvSpPr>
        <p:spPr>
          <a:xfrm rot="-5400000">
            <a:off x="-765225" y="2311525"/>
            <a:ext cx="21726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House Price</a:t>
            </a:r>
            <a:endParaRPr/>
          </a:p>
        </p:txBody>
      </p:sp>
      <p:sp>
        <p:nvSpPr>
          <p:cNvPr id="502" name="Google Shape;502;p63"/>
          <p:cNvSpPr/>
          <p:nvPr/>
        </p:nvSpPr>
        <p:spPr>
          <a:xfrm>
            <a:off x="593925" y="29751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63"/>
          <p:cNvSpPr/>
          <p:nvPr/>
        </p:nvSpPr>
        <p:spPr>
          <a:xfrm>
            <a:off x="746325" y="31275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3"/>
          <p:cNvSpPr/>
          <p:nvPr/>
        </p:nvSpPr>
        <p:spPr>
          <a:xfrm>
            <a:off x="898725" y="28989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3"/>
          <p:cNvSpPr/>
          <p:nvPr/>
        </p:nvSpPr>
        <p:spPr>
          <a:xfrm>
            <a:off x="1051125" y="25941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3"/>
          <p:cNvSpPr/>
          <p:nvPr/>
        </p:nvSpPr>
        <p:spPr>
          <a:xfrm>
            <a:off x="1203525" y="27465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3"/>
          <p:cNvSpPr/>
          <p:nvPr/>
        </p:nvSpPr>
        <p:spPr>
          <a:xfrm>
            <a:off x="1355925" y="27465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63"/>
          <p:cNvSpPr/>
          <p:nvPr/>
        </p:nvSpPr>
        <p:spPr>
          <a:xfrm>
            <a:off x="1508325" y="24417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3"/>
          <p:cNvSpPr/>
          <p:nvPr/>
        </p:nvSpPr>
        <p:spPr>
          <a:xfrm>
            <a:off x="1660725" y="25179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63"/>
          <p:cNvSpPr/>
          <p:nvPr/>
        </p:nvSpPr>
        <p:spPr>
          <a:xfrm>
            <a:off x="1813125" y="22131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63"/>
          <p:cNvSpPr/>
          <p:nvPr/>
        </p:nvSpPr>
        <p:spPr>
          <a:xfrm>
            <a:off x="1965525" y="23655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3"/>
          <p:cNvSpPr/>
          <p:nvPr/>
        </p:nvSpPr>
        <p:spPr>
          <a:xfrm>
            <a:off x="2117925" y="21369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3"/>
          <p:cNvSpPr/>
          <p:nvPr/>
        </p:nvSpPr>
        <p:spPr>
          <a:xfrm>
            <a:off x="2270325" y="17559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63"/>
          <p:cNvSpPr/>
          <p:nvPr/>
        </p:nvSpPr>
        <p:spPr>
          <a:xfrm>
            <a:off x="2422725" y="20607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3"/>
          <p:cNvSpPr/>
          <p:nvPr/>
        </p:nvSpPr>
        <p:spPr>
          <a:xfrm>
            <a:off x="2575125" y="22131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63"/>
          <p:cNvSpPr/>
          <p:nvPr/>
        </p:nvSpPr>
        <p:spPr>
          <a:xfrm>
            <a:off x="2575125" y="18321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3"/>
          <p:cNvSpPr/>
          <p:nvPr/>
        </p:nvSpPr>
        <p:spPr>
          <a:xfrm>
            <a:off x="2727525" y="19845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3"/>
          <p:cNvSpPr/>
          <p:nvPr/>
        </p:nvSpPr>
        <p:spPr>
          <a:xfrm>
            <a:off x="2879925" y="16035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63"/>
          <p:cNvSpPr/>
          <p:nvPr/>
        </p:nvSpPr>
        <p:spPr>
          <a:xfrm>
            <a:off x="3032325" y="17559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63"/>
          <p:cNvSpPr/>
          <p:nvPr/>
        </p:nvSpPr>
        <p:spPr>
          <a:xfrm>
            <a:off x="1584525" y="28989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3"/>
          <p:cNvSpPr/>
          <p:nvPr/>
        </p:nvSpPr>
        <p:spPr>
          <a:xfrm>
            <a:off x="670125" y="25179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2" name="Google Shape;522;p63"/>
          <p:cNvCxnSpPr/>
          <p:nvPr/>
        </p:nvCxnSpPr>
        <p:spPr>
          <a:xfrm flipH="1">
            <a:off x="480525" y="1414775"/>
            <a:ext cx="3025200" cy="17466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11" name="Google Shape;21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" sz="2400"/>
              <a:t>What is Machine Learning </a:t>
            </a:r>
            <a:r>
              <a:rPr b="1" lang="en" sz="2400"/>
              <a:t>[quick recap]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is TensorFlow </a:t>
            </a:r>
            <a:r>
              <a:rPr b="1" lang="en" sz="2400"/>
              <a:t>[Framework + Examples]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TensorFlow for Document Classification </a:t>
            </a:r>
            <a:r>
              <a:rPr b="1" lang="en" sz="2400"/>
              <a:t>[Demonstration]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12" name="Google Shape;21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ML Example: Regression on House Prices</a:t>
            </a:r>
            <a:endParaRPr/>
          </a:p>
        </p:txBody>
      </p:sp>
      <p:sp>
        <p:nvSpPr>
          <p:cNvPr id="528" name="Google Shape;528;p64"/>
          <p:cNvSpPr txBox="1"/>
          <p:nvPr>
            <p:ph idx="1" type="body"/>
          </p:nvPr>
        </p:nvSpPr>
        <p:spPr>
          <a:xfrm>
            <a:off x="4577200" y="1000075"/>
            <a:ext cx="4255200" cy="20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Training Data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Houses (Areas + Prices)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Model</a:t>
            </a:r>
            <a:r>
              <a:rPr lang="en"/>
              <a:t>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Linear: y = mx + b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Objective Function:</a:t>
            </a:r>
            <a:endParaRPr/>
          </a:p>
        </p:txBody>
      </p:sp>
      <p:cxnSp>
        <p:nvCxnSpPr>
          <p:cNvPr id="529" name="Google Shape;529;p64"/>
          <p:cNvCxnSpPr/>
          <p:nvPr/>
        </p:nvCxnSpPr>
        <p:spPr>
          <a:xfrm>
            <a:off x="464100" y="1527325"/>
            <a:ext cx="0" cy="281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530" name="Google Shape;530;p64"/>
          <p:cNvCxnSpPr/>
          <p:nvPr/>
        </p:nvCxnSpPr>
        <p:spPr>
          <a:xfrm rot="10800000">
            <a:off x="339550" y="4217950"/>
            <a:ext cx="3443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531" name="Google Shape;531;p64"/>
          <p:cNvSpPr txBox="1"/>
          <p:nvPr/>
        </p:nvSpPr>
        <p:spPr>
          <a:xfrm>
            <a:off x="1022200" y="4217950"/>
            <a:ext cx="180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House Area</a:t>
            </a:r>
            <a:endParaRPr/>
          </a:p>
        </p:txBody>
      </p:sp>
      <p:sp>
        <p:nvSpPr>
          <p:cNvPr id="532" name="Google Shape;532;p64"/>
          <p:cNvSpPr txBox="1"/>
          <p:nvPr/>
        </p:nvSpPr>
        <p:spPr>
          <a:xfrm rot="-5400000">
            <a:off x="-765225" y="2311525"/>
            <a:ext cx="21726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House Price</a:t>
            </a:r>
            <a:endParaRPr/>
          </a:p>
        </p:txBody>
      </p:sp>
      <p:sp>
        <p:nvSpPr>
          <p:cNvPr id="533" name="Google Shape;533;p64"/>
          <p:cNvSpPr/>
          <p:nvPr/>
        </p:nvSpPr>
        <p:spPr>
          <a:xfrm>
            <a:off x="593925" y="29751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64"/>
          <p:cNvSpPr/>
          <p:nvPr/>
        </p:nvSpPr>
        <p:spPr>
          <a:xfrm>
            <a:off x="746325" y="31275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4"/>
          <p:cNvSpPr/>
          <p:nvPr/>
        </p:nvSpPr>
        <p:spPr>
          <a:xfrm>
            <a:off x="898725" y="28989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4"/>
          <p:cNvSpPr/>
          <p:nvPr/>
        </p:nvSpPr>
        <p:spPr>
          <a:xfrm>
            <a:off x="1051125" y="25941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4"/>
          <p:cNvSpPr/>
          <p:nvPr/>
        </p:nvSpPr>
        <p:spPr>
          <a:xfrm>
            <a:off x="1203525" y="27465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64"/>
          <p:cNvSpPr/>
          <p:nvPr/>
        </p:nvSpPr>
        <p:spPr>
          <a:xfrm>
            <a:off x="1355925" y="27465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4"/>
          <p:cNvSpPr/>
          <p:nvPr/>
        </p:nvSpPr>
        <p:spPr>
          <a:xfrm>
            <a:off x="1508325" y="24417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64"/>
          <p:cNvSpPr/>
          <p:nvPr/>
        </p:nvSpPr>
        <p:spPr>
          <a:xfrm>
            <a:off x="1660725" y="25179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64"/>
          <p:cNvSpPr/>
          <p:nvPr/>
        </p:nvSpPr>
        <p:spPr>
          <a:xfrm>
            <a:off x="1813125" y="22131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4"/>
          <p:cNvSpPr/>
          <p:nvPr/>
        </p:nvSpPr>
        <p:spPr>
          <a:xfrm>
            <a:off x="1965525" y="23655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64"/>
          <p:cNvSpPr/>
          <p:nvPr/>
        </p:nvSpPr>
        <p:spPr>
          <a:xfrm>
            <a:off x="2117925" y="21369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64"/>
          <p:cNvSpPr/>
          <p:nvPr/>
        </p:nvSpPr>
        <p:spPr>
          <a:xfrm>
            <a:off x="2270325" y="17559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64"/>
          <p:cNvSpPr/>
          <p:nvPr/>
        </p:nvSpPr>
        <p:spPr>
          <a:xfrm>
            <a:off x="2422725" y="20607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64"/>
          <p:cNvSpPr/>
          <p:nvPr/>
        </p:nvSpPr>
        <p:spPr>
          <a:xfrm>
            <a:off x="2575125" y="22131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4"/>
          <p:cNvSpPr/>
          <p:nvPr/>
        </p:nvSpPr>
        <p:spPr>
          <a:xfrm>
            <a:off x="2575125" y="18321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64"/>
          <p:cNvSpPr/>
          <p:nvPr/>
        </p:nvSpPr>
        <p:spPr>
          <a:xfrm>
            <a:off x="2727525" y="19845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4"/>
          <p:cNvSpPr/>
          <p:nvPr/>
        </p:nvSpPr>
        <p:spPr>
          <a:xfrm>
            <a:off x="2879925" y="16035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4"/>
          <p:cNvSpPr/>
          <p:nvPr/>
        </p:nvSpPr>
        <p:spPr>
          <a:xfrm>
            <a:off x="3032325" y="17559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64"/>
          <p:cNvSpPr/>
          <p:nvPr/>
        </p:nvSpPr>
        <p:spPr>
          <a:xfrm>
            <a:off x="1584525" y="28989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64"/>
          <p:cNvSpPr/>
          <p:nvPr/>
        </p:nvSpPr>
        <p:spPr>
          <a:xfrm>
            <a:off x="670125" y="2517975"/>
            <a:ext cx="93600" cy="936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3" name="Google Shape;553;p64"/>
          <p:cNvCxnSpPr/>
          <p:nvPr/>
        </p:nvCxnSpPr>
        <p:spPr>
          <a:xfrm flipH="1">
            <a:off x="480525" y="1414775"/>
            <a:ext cx="3025200" cy="17466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4" name="Google Shape;554;p64"/>
          <p:cNvSpPr txBox="1"/>
          <p:nvPr>
            <p:ph idx="1" type="body"/>
          </p:nvPr>
        </p:nvSpPr>
        <p:spPr>
          <a:xfrm>
            <a:off x="4577200" y="3286075"/>
            <a:ext cx="4255200" cy="14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Optimization Algorithm: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Newton’s method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Gradient Descent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More…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You can take it as a Black Box!</a:t>
            </a:r>
            <a:endParaRPr sz="1800"/>
          </a:p>
        </p:txBody>
      </p:sp>
      <p:pic>
        <p:nvPicPr>
          <p:cNvPr descr="\min_{m,b} \sum_{i=1}^n (y^{(i)} - (m x^{(i)} + b))^2" id="555" name="Google Shape;555;p6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761" y="2738903"/>
            <a:ext cx="4167892" cy="3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2: Recap</a:t>
            </a:r>
            <a:endParaRPr/>
          </a:p>
        </p:txBody>
      </p:sp>
      <p:sp>
        <p:nvSpPr>
          <p:cNvPr id="561" name="Google Shape;561;p65"/>
          <p:cNvSpPr txBox="1"/>
          <p:nvPr>
            <p:ph idx="1" type="body"/>
          </p:nvPr>
        </p:nvSpPr>
        <p:spPr>
          <a:xfrm>
            <a:off x="110525" y="636725"/>
            <a:ext cx="8951100" cy="45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In Homework 2, you trained a perceptron. That is ML !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What is your </a:t>
            </a:r>
            <a:r>
              <a:rPr b="1" lang="en" sz="2400">
                <a:solidFill>
                  <a:srgbClr val="000000"/>
                </a:solidFill>
              </a:rPr>
              <a:t>training data</a:t>
            </a:r>
            <a:r>
              <a:rPr lang="en" sz="2400">
                <a:solidFill>
                  <a:srgbClr val="000000"/>
                </a:solidFill>
              </a:rPr>
              <a:t>?</a:t>
            </a:r>
            <a:endParaRPr sz="2400">
              <a:solidFill>
                <a:srgbClr val="000000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■"/>
            </a:pPr>
            <a:r>
              <a:rPr lang="en" sz="2400">
                <a:solidFill>
                  <a:srgbClr val="000000"/>
                </a:solidFill>
              </a:rPr>
              <a:t>Documents and their classes (truthful, deceptive, positive, negative)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What is your </a:t>
            </a:r>
            <a:r>
              <a:rPr b="1" lang="en" sz="2400">
                <a:solidFill>
                  <a:srgbClr val="000000"/>
                </a:solidFill>
              </a:rPr>
              <a:t>model</a:t>
            </a:r>
            <a:r>
              <a:rPr lang="en" sz="2400">
                <a:solidFill>
                  <a:srgbClr val="000000"/>
                </a:solidFill>
              </a:rPr>
              <a:t>?</a:t>
            </a:r>
            <a:endParaRPr sz="2400">
              <a:solidFill>
                <a:srgbClr val="000000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■"/>
            </a:pPr>
            <a:r>
              <a:rPr lang="en" sz="2400">
                <a:solidFill>
                  <a:srgbClr val="000000"/>
                </a:solidFill>
              </a:rPr>
              <a:t>Dot-product followed by sign() -- aka Perceptron</a:t>
            </a:r>
            <a:endParaRPr sz="2400">
              <a:solidFill>
                <a:srgbClr val="000000"/>
              </a:solidFill>
            </a:endParaRPr>
          </a:p>
          <a:p>
            <a:pPr indent="-3810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y</a:t>
            </a:r>
            <a:r>
              <a:rPr baseline="-25000" lang="en" sz="2400">
                <a:solidFill>
                  <a:schemeClr val="dk1"/>
                </a:solidFill>
              </a:rPr>
              <a:t>truthful </a:t>
            </a:r>
            <a:r>
              <a:rPr lang="en" sz="2400">
                <a:solidFill>
                  <a:schemeClr val="dk1"/>
                </a:solidFill>
              </a:rPr>
              <a:t>= sign(b</a:t>
            </a:r>
            <a:r>
              <a:rPr baseline="-25000" lang="en" sz="2400">
                <a:solidFill>
                  <a:schemeClr val="dk1"/>
                </a:solidFill>
              </a:rPr>
              <a:t>truthful</a:t>
            </a:r>
            <a:r>
              <a:rPr lang="en" sz="2400">
                <a:solidFill>
                  <a:schemeClr val="dk1"/>
                </a:solidFill>
              </a:rPr>
              <a:t> + dot(</a:t>
            </a:r>
            <a:r>
              <a:rPr b="1" lang="en" sz="2400">
                <a:solidFill>
                  <a:schemeClr val="dk1"/>
                </a:solidFill>
              </a:rPr>
              <a:t>w</a:t>
            </a:r>
            <a:r>
              <a:rPr b="1" baseline="-25000" lang="en" sz="2400">
                <a:solidFill>
                  <a:schemeClr val="dk1"/>
                </a:solidFill>
              </a:rPr>
              <a:t>truthful</a:t>
            </a:r>
            <a:r>
              <a:rPr lang="en" sz="2400">
                <a:solidFill>
                  <a:schemeClr val="dk1"/>
                </a:solidFill>
              </a:rPr>
              <a:t>, </a:t>
            </a:r>
            <a:r>
              <a:rPr b="1" lang="en" sz="2400">
                <a:solidFill>
                  <a:schemeClr val="dk1"/>
                </a:solidFill>
              </a:rPr>
              <a:t>x</a:t>
            </a:r>
            <a:r>
              <a:rPr lang="en" sz="2400">
                <a:solidFill>
                  <a:schemeClr val="dk1"/>
                </a:solidFill>
              </a:rPr>
              <a:t>))</a:t>
            </a:r>
            <a:endParaRPr sz="2400">
              <a:solidFill>
                <a:schemeClr val="dk1"/>
              </a:solidFill>
            </a:endParaRPr>
          </a:p>
          <a:p>
            <a:pPr indent="-3810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y</a:t>
            </a:r>
            <a:r>
              <a:rPr baseline="-25000" lang="en" sz="2400">
                <a:solidFill>
                  <a:schemeClr val="dk1"/>
                </a:solidFill>
              </a:rPr>
              <a:t>pos </a:t>
            </a:r>
            <a:r>
              <a:rPr lang="en" sz="2400">
                <a:solidFill>
                  <a:schemeClr val="dk1"/>
                </a:solidFill>
              </a:rPr>
              <a:t>= sign(b</a:t>
            </a:r>
            <a:r>
              <a:rPr baseline="-25000" lang="en" sz="2400">
                <a:solidFill>
                  <a:schemeClr val="dk1"/>
                </a:solidFill>
              </a:rPr>
              <a:t>pos</a:t>
            </a:r>
            <a:r>
              <a:rPr lang="en" sz="2400">
                <a:solidFill>
                  <a:schemeClr val="dk1"/>
                </a:solidFill>
              </a:rPr>
              <a:t> + dot(</a:t>
            </a:r>
            <a:r>
              <a:rPr b="1" lang="en" sz="2400">
                <a:solidFill>
                  <a:schemeClr val="dk1"/>
                </a:solidFill>
              </a:rPr>
              <a:t>w</a:t>
            </a:r>
            <a:r>
              <a:rPr b="1" baseline="-25000" lang="en" sz="2400">
                <a:solidFill>
                  <a:schemeClr val="dk1"/>
                </a:solidFill>
              </a:rPr>
              <a:t>pos</a:t>
            </a:r>
            <a:r>
              <a:rPr lang="en" sz="2400">
                <a:solidFill>
                  <a:schemeClr val="dk1"/>
                </a:solidFill>
              </a:rPr>
              <a:t>, </a:t>
            </a:r>
            <a:r>
              <a:rPr b="1" lang="en" sz="2400">
                <a:solidFill>
                  <a:schemeClr val="dk1"/>
                </a:solidFill>
              </a:rPr>
              <a:t>x</a:t>
            </a:r>
            <a:r>
              <a:rPr lang="en" sz="2400">
                <a:solidFill>
                  <a:schemeClr val="dk1"/>
                </a:solidFill>
              </a:rPr>
              <a:t>))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How do you train your </a:t>
            </a:r>
            <a:r>
              <a:rPr b="1" i="1" lang="en" sz="2400">
                <a:solidFill>
                  <a:srgbClr val="000000"/>
                </a:solidFill>
              </a:rPr>
              <a:t>model</a:t>
            </a:r>
            <a:r>
              <a:rPr lang="en" sz="2400">
                <a:solidFill>
                  <a:srgbClr val="000000"/>
                </a:solidFill>
              </a:rPr>
              <a:t> </a:t>
            </a:r>
            <a:r>
              <a:rPr lang="en" sz="2400">
                <a:solidFill>
                  <a:srgbClr val="000000"/>
                </a:solidFill>
              </a:rPr>
              <a:t>on the </a:t>
            </a:r>
            <a:r>
              <a:rPr b="1" i="1" lang="en" sz="2400">
                <a:solidFill>
                  <a:srgbClr val="000000"/>
                </a:solidFill>
              </a:rPr>
              <a:t>training data</a:t>
            </a:r>
            <a:r>
              <a:rPr lang="en" sz="2400">
                <a:solidFill>
                  <a:srgbClr val="000000"/>
                </a:solidFill>
              </a:rPr>
              <a:t>?</a:t>
            </a:r>
            <a:endParaRPr sz="2400">
              <a:solidFill>
                <a:srgbClr val="000000"/>
              </a:solidFill>
            </a:endParaRPr>
          </a:p>
          <a:p>
            <a: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</a:pPr>
            <a:r>
              <a:rPr lang="en" sz="2400">
                <a:solidFill>
                  <a:srgbClr val="000000"/>
                </a:solidFill>
              </a:rPr>
              <a:t>Repeatedly Using </a:t>
            </a:r>
            <a:r>
              <a:rPr i="1" lang="en" sz="2400">
                <a:solidFill>
                  <a:srgbClr val="000000"/>
                </a:solidFill>
              </a:rPr>
              <a:t>Perceptron</a:t>
            </a:r>
            <a:r>
              <a:rPr i="1" lang="en" sz="2400">
                <a:solidFill>
                  <a:srgbClr val="000000"/>
                </a:solidFill>
              </a:rPr>
              <a:t> Update Rule</a:t>
            </a:r>
            <a:r>
              <a:rPr lang="en" sz="2400">
                <a:solidFill>
                  <a:srgbClr val="000000"/>
                </a:solidFill>
              </a:rPr>
              <a:t>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62" name="Google Shape;56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6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“Shallow Learning” versus “Deep Learning”:</a:t>
            </a:r>
            <a:endParaRPr/>
          </a:p>
        </p:txBody>
      </p:sp>
      <p:sp>
        <p:nvSpPr>
          <p:cNvPr id="568" name="Google Shape;568;p66"/>
          <p:cNvSpPr txBox="1"/>
          <p:nvPr>
            <p:ph idx="1" type="body"/>
          </p:nvPr>
        </p:nvSpPr>
        <p:spPr>
          <a:xfrm>
            <a:off x="159300" y="3174600"/>
            <a:ext cx="3984600" cy="16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At best, this learns </a:t>
            </a:r>
            <a:r>
              <a:rPr i="1" lang="en">
                <a:solidFill>
                  <a:srgbClr val="000000"/>
                </a:solidFill>
              </a:rPr>
              <a:t>an importance of every term wrt class.</a:t>
            </a:r>
            <a:r>
              <a:rPr lang="en">
                <a:solidFill>
                  <a:srgbClr val="000000"/>
                </a:solidFill>
              </a:rPr>
              <a:t> Large Positive (/ negative) coefficient means term is strongly indicative of positive (/negative) class.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9" name="Google Shape;569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300px-SingleNeuron.png" id="570" name="Google Shape;5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75" y="1377925"/>
            <a:ext cx="2438300" cy="120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" id="571" name="Google Shape;57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80" y="2708475"/>
            <a:ext cx="3566085" cy="3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6"/>
          <p:cNvSpPr txBox="1"/>
          <p:nvPr>
            <p:ph idx="1" type="body"/>
          </p:nvPr>
        </p:nvSpPr>
        <p:spPr>
          <a:xfrm>
            <a:off x="4267525" y="691550"/>
            <a:ext cx="4753800" cy="42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Issues: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Some terms might indicate multiple classes, depending on which other terms they co-appear with.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Consider spam email classification and the term “</a:t>
            </a:r>
            <a:r>
              <a:rPr i="1" lang="en">
                <a:solidFill>
                  <a:srgbClr val="000000"/>
                </a:solidFill>
              </a:rPr>
              <a:t>magnesium</a:t>
            </a:r>
            <a:r>
              <a:rPr lang="en">
                <a:solidFill>
                  <a:srgbClr val="000000"/>
                </a:solidFill>
              </a:rPr>
              <a:t>”.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“M</a:t>
            </a:r>
            <a:r>
              <a:rPr lang="en">
                <a:solidFill>
                  <a:srgbClr val="000000"/>
                </a:solidFill>
              </a:rPr>
              <a:t>agnesium” can appear in </a:t>
            </a:r>
            <a:r>
              <a:rPr b="1" lang="en">
                <a:solidFill>
                  <a:srgbClr val="000000"/>
                </a:solidFill>
              </a:rPr>
              <a:t>spam emails</a:t>
            </a:r>
            <a:r>
              <a:rPr lang="en">
                <a:solidFill>
                  <a:srgbClr val="000000"/>
                </a:solidFill>
              </a:rPr>
              <a:t> for “selling workout </a:t>
            </a:r>
            <a:r>
              <a:rPr lang="en">
                <a:solidFill>
                  <a:srgbClr val="000000"/>
                </a:solidFill>
              </a:rPr>
              <a:t>supplements</a:t>
            </a:r>
            <a:r>
              <a:rPr lang="en">
                <a:solidFill>
                  <a:srgbClr val="000000"/>
                </a:solidFill>
              </a:rPr>
              <a:t>” probably with the words “buy”, “purchase”, …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It can also appear in </a:t>
            </a:r>
            <a:r>
              <a:rPr b="1" lang="en">
                <a:solidFill>
                  <a:srgbClr val="000000"/>
                </a:solidFill>
              </a:rPr>
              <a:t>non-spam emails </a:t>
            </a:r>
            <a:r>
              <a:rPr lang="en">
                <a:solidFill>
                  <a:srgbClr val="000000"/>
                </a:solidFill>
              </a:rPr>
              <a:t>(e.g. scientific documents) perhaps with terms “electron”, “conductance”, “chemical”.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How do we allow terms to contribute to both classes?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One possibility: Deep Learning.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73" name="Google Shape;573;p66"/>
          <p:cNvSpPr txBox="1"/>
          <p:nvPr/>
        </p:nvSpPr>
        <p:spPr>
          <a:xfrm>
            <a:off x="0" y="709925"/>
            <a:ext cx="39081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Single Neuron (shallow):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[logistic regression,  perceptron]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7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“Shallow Learning” versus “Deep Learning”:</a:t>
            </a:r>
            <a:endParaRPr/>
          </a:p>
        </p:txBody>
      </p:sp>
      <p:sp>
        <p:nvSpPr>
          <p:cNvPr id="579" name="Google Shape;579;p67"/>
          <p:cNvSpPr txBox="1"/>
          <p:nvPr>
            <p:ph idx="1" type="body"/>
          </p:nvPr>
        </p:nvSpPr>
        <p:spPr>
          <a:xfrm>
            <a:off x="159300" y="3174600"/>
            <a:ext cx="3984600" cy="16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At best, this learns </a:t>
            </a:r>
            <a:r>
              <a:rPr i="1" lang="en"/>
              <a:t>an importance of every term wrt class.</a:t>
            </a:r>
            <a:r>
              <a:rPr lang="en"/>
              <a:t> Large Positive (/ negative) coefficient means term is strongly indicative of positive (/negative) class.</a:t>
            </a:r>
            <a:endParaRPr/>
          </a:p>
        </p:txBody>
      </p:sp>
      <p:sp>
        <p:nvSpPr>
          <p:cNvPr id="580" name="Google Shape;580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300px-SingleNeuron.png" id="581" name="Google Shape;58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75" y="1377925"/>
            <a:ext cx="2438300" cy="12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67"/>
          <p:cNvSpPr txBox="1"/>
          <p:nvPr/>
        </p:nvSpPr>
        <p:spPr>
          <a:xfrm>
            <a:off x="0" y="709925"/>
            <a:ext cx="39081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Single Neuron (shallow):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[logistic regression,  perceptron]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descr="chart" id="583" name="Google Shape;58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80" y="2708475"/>
            <a:ext cx="3566085" cy="33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Google Shape;584;p67"/>
          <p:cNvCxnSpPr/>
          <p:nvPr/>
        </p:nvCxnSpPr>
        <p:spPr>
          <a:xfrm>
            <a:off x="4020475" y="819825"/>
            <a:ext cx="0" cy="41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500px-Network3322.png" id="585" name="Google Shape;58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5900" y="867375"/>
            <a:ext cx="4424000" cy="24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7"/>
          <p:cNvSpPr txBox="1"/>
          <p:nvPr/>
        </p:nvSpPr>
        <p:spPr>
          <a:xfrm>
            <a:off x="4037300" y="467300"/>
            <a:ext cx="33309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Neural Network (deep):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87" name="Google Shape;587;p67"/>
          <p:cNvSpPr txBox="1"/>
          <p:nvPr>
            <p:ph idx="1" type="body"/>
          </p:nvPr>
        </p:nvSpPr>
        <p:spPr>
          <a:xfrm>
            <a:off x="4247850" y="3848625"/>
            <a:ext cx="4697100" cy="12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Simplest Deep Net: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Repeat the perceptron many times, from input to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Find W, b at every layer</a:t>
            </a:r>
            <a:endParaRPr/>
          </a:p>
        </p:txBody>
      </p:sp>
      <p:pic>
        <p:nvPicPr>
          <p:cNvPr descr="h(x) = \sigma\left( {W^{(3)}}^\top \sigma\left( {W^{(2)}}^\top \sigma\left( {W^{(1)}}^\top x \right) \right) \right)" id="588" name="Google Shape;588;p67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7026" y="3291715"/>
            <a:ext cx="3566100" cy="396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8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“Shallow Learning” versus “Deep Learning”:</a:t>
            </a:r>
            <a:endParaRPr/>
          </a:p>
        </p:txBody>
      </p:sp>
      <p:sp>
        <p:nvSpPr>
          <p:cNvPr id="594" name="Google Shape;59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500px-Network3322.png" id="595" name="Google Shape;59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900" y="1172175"/>
            <a:ext cx="4424000" cy="24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8"/>
          <p:cNvSpPr txBox="1"/>
          <p:nvPr/>
        </p:nvSpPr>
        <p:spPr>
          <a:xfrm>
            <a:off x="4189700" y="695900"/>
            <a:ext cx="33309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Neural Network (deep):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97" name="Google Shape;597;p68"/>
          <p:cNvSpPr txBox="1"/>
          <p:nvPr>
            <p:ph idx="1" type="body"/>
          </p:nvPr>
        </p:nvSpPr>
        <p:spPr>
          <a:xfrm>
            <a:off x="0" y="695900"/>
            <a:ext cx="3961500" cy="4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Advantage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Some neuron in layer 2 might learn </a:t>
            </a:r>
            <a:r>
              <a:rPr b="1" i="1" lang="en">
                <a:solidFill>
                  <a:srgbClr val="000000"/>
                </a:solidFill>
              </a:rPr>
              <a:t>positive weights</a:t>
            </a:r>
            <a:r>
              <a:rPr lang="en">
                <a:solidFill>
                  <a:srgbClr val="000000"/>
                </a:solidFill>
              </a:rPr>
              <a:t> for “</a:t>
            </a:r>
            <a:r>
              <a:rPr i="1" lang="en">
                <a:solidFill>
                  <a:srgbClr val="000000"/>
                </a:solidFill>
              </a:rPr>
              <a:t>magnesium</a:t>
            </a:r>
            <a:r>
              <a:rPr lang="en">
                <a:solidFill>
                  <a:srgbClr val="000000"/>
                </a:solidFill>
              </a:rPr>
              <a:t>” and “</a:t>
            </a:r>
            <a:r>
              <a:rPr i="1" lang="en">
                <a:solidFill>
                  <a:srgbClr val="000000"/>
                </a:solidFill>
              </a:rPr>
              <a:t>buy</a:t>
            </a:r>
            <a:r>
              <a:rPr lang="en">
                <a:solidFill>
                  <a:srgbClr val="000000"/>
                </a:solidFill>
              </a:rPr>
              <a:t>”, and that neuron can be used to inform Spam Class.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Another neuron in layer 2 might learn </a:t>
            </a:r>
            <a:r>
              <a:rPr b="1" i="1" lang="en">
                <a:solidFill>
                  <a:srgbClr val="000000"/>
                </a:solidFill>
              </a:rPr>
              <a:t>positive weights</a:t>
            </a:r>
            <a:r>
              <a:rPr lang="en">
                <a:solidFill>
                  <a:srgbClr val="000000"/>
                </a:solidFill>
              </a:rPr>
              <a:t> for “magnesium” and “conductance” and that neuron can inform Non-spam class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aka: Automatic Feature Extraction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9"/>
          <p:cNvSpPr txBox="1"/>
          <p:nvPr>
            <p:ph idx="1" type="subTitle"/>
          </p:nvPr>
        </p:nvSpPr>
        <p:spPr>
          <a:xfrm>
            <a:off x="276150" y="169625"/>
            <a:ext cx="8591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lang="en" sz="2800">
                <a:solidFill>
                  <a:srgbClr val="434343"/>
                </a:solidFill>
              </a:rPr>
              <a:t>Computer Vision: Example Tasks</a:t>
            </a:r>
            <a:endParaRPr sz="2800" u="none" cap="none" strike="noStrike">
              <a:solidFill>
                <a:srgbClr val="434343"/>
              </a:solidFill>
            </a:endParaRPr>
          </a:p>
        </p:txBody>
      </p:sp>
      <p:sp>
        <p:nvSpPr>
          <p:cNvPr id="603" name="Google Shape;603;p69"/>
          <p:cNvSpPr txBox="1"/>
          <p:nvPr/>
        </p:nvSpPr>
        <p:spPr>
          <a:xfrm>
            <a:off x="356600" y="739025"/>
            <a:ext cx="84555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Image Classification*</a:t>
            </a:r>
            <a:r>
              <a:rPr lang="en" sz="2000"/>
              <a:t>. Goal: Detect main object in photo.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Given a training set, train function f : image → object name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descr="463976950_cab3e6041d.jpg" id="604" name="Google Shape;60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75" y="1432838"/>
            <a:ext cx="1313900" cy="87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9"/>
          <p:cNvSpPr txBox="1"/>
          <p:nvPr/>
        </p:nvSpPr>
        <p:spPr>
          <a:xfrm>
            <a:off x="356600" y="1619075"/>
            <a:ext cx="548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f(</a:t>
            </a:r>
            <a:endParaRPr sz="2000"/>
          </a:p>
        </p:txBody>
      </p:sp>
      <p:sp>
        <p:nvSpPr>
          <p:cNvPr id="606" name="Google Shape;606;p69"/>
          <p:cNvSpPr txBox="1"/>
          <p:nvPr/>
        </p:nvSpPr>
        <p:spPr>
          <a:xfrm>
            <a:off x="1935975" y="1639200"/>
            <a:ext cx="12510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) = “cow”</a:t>
            </a:r>
            <a:endParaRPr sz="2000"/>
          </a:p>
        </p:txBody>
      </p:sp>
      <p:pic>
        <p:nvPicPr>
          <p:cNvPr descr="1463138533_65750e6d01.jpg" id="607" name="Google Shape;607;p69"/>
          <p:cNvPicPr preferRelativeResize="0"/>
          <p:nvPr/>
        </p:nvPicPr>
        <p:blipFill rotWithShape="1">
          <a:blip r:embed="rId4">
            <a:alphaModFix/>
          </a:blip>
          <a:srcRect b="0" l="149" r="149" t="0"/>
          <a:stretch/>
        </p:blipFill>
        <p:spPr>
          <a:xfrm>
            <a:off x="5184091" y="1467938"/>
            <a:ext cx="1269059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9"/>
          <p:cNvSpPr txBox="1"/>
          <p:nvPr/>
        </p:nvSpPr>
        <p:spPr>
          <a:xfrm>
            <a:off x="4907725" y="1639200"/>
            <a:ext cx="548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f(</a:t>
            </a:r>
            <a:endParaRPr sz="2000"/>
          </a:p>
        </p:txBody>
      </p:sp>
      <p:sp>
        <p:nvSpPr>
          <p:cNvPr id="609" name="Google Shape;609;p69"/>
          <p:cNvSpPr txBox="1"/>
          <p:nvPr/>
        </p:nvSpPr>
        <p:spPr>
          <a:xfrm>
            <a:off x="6477025" y="1639200"/>
            <a:ext cx="15453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) = “flower”</a:t>
            </a:r>
            <a:endParaRPr sz="2000"/>
          </a:p>
        </p:txBody>
      </p:sp>
      <p:pic>
        <p:nvPicPr>
          <p:cNvPr id="610" name="Google Shape;61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7419" y="3013725"/>
            <a:ext cx="5979931" cy="16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9"/>
          <p:cNvSpPr txBox="1"/>
          <p:nvPr/>
        </p:nvSpPr>
        <p:spPr>
          <a:xfrm>
            <a:off x="356600" y="2263025"/>
            <a:ext cx="87873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Image Captioning**</a:t>
            </a:r>
            <a:r>
              <a:rPr lang="en" sz="2000"/>
              <a:t>. Goal: Describe a photo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Given a training set, train function f : image → English sentence</a:t>
            </a:r>
            <a:endParaRPr sz="2000"/>
          </a:p>
        </p:txBody>
      </p:sp>
      <p:sp>
        <p:nvSpPr>
          <p:cNvPr id="612" name="Google Shape;612;p69"/>
          <p:cNvSpPr txBox="1"/>
          <p:nvPr/>
        </p:nvSpPr>
        <p:spPr>
          <a:xfrm>
            <a:off x="0" y="4708050"/>
            <a:ext cx="29121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*Photos from http://image-net.org</a:t>
            </a:r>
            <a:endParaRPr/>
          </a:p>
        </p:txBody>
      </p:sp>
      <p:sp>
        <p:nvSpPr>
          <p:cNvPr id="613" name="Google Shape;613;p69"/>
          <p:cNvSpPr txBox="1"/>
          <p:nvPr/>
        </p:nvSpPr>
        <p:spPr>
          <a:xfrm>
            <a:off x="3160150" y="4708050"/>
            <a:ext cx="6096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**Screenshot from http://cs.stanford.edu/people/karpathy/deepimagesent/</a:t>
            </a:r>
            <a:endParaRPr/>
          </a:p>
        </p:txBody>
      </p:sp>
      <p:sp>
        <p:nvSpPr>
          <p:cNvPr id="614" name="Google Shape;614;p69"/>
          <p:cNvSpPr txBox="1"/>
          <p:nvPr>
            <p:ph idx="12" type="sldNum"/>
          </p:nvPr>
        </p:nvSpPr>
        <p:spPr>
          <a:xfrm>
            <a:off x="8777258" y="428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0"/>
          <p:cNvSpPr txBox="1"/>
          <p:nvPr>
            <p:ph idx="1" type="subTitle"/>
          </p:nvPr>
        </p:nvSpPr>
        <p:spPr>
          <a:xfrm>
            <a:off x="276150" y="169625"/>
            <a:ext cx="8591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lang="en" sz="2400">
                <a:solidFill>
                  <a:srgbClr val="434343"/>
                </a:solidFill>
              </a:rPr>
              <a:t>Computer Vision: Image Classification</a:t>
            </a:r>
            <a:endParaRPr sz="2400" u="none" cap="none" strike="noStrike">
              <a:solidFill>
                <a:srgbClr val="434343"/>
              </a:solidFill>
            </a:endParaRPr>
          </a:p>
        </p:txBody>
      </p:sp>
      <p:pic>
        <p:nvPicPr>
          <p:cNvPr descr="1463138533_65750e6d01.jpg" id="620" name="Google Shape;620;p70"/>
          <p:cNvPicPr preferRelativeResize="0"/>
          <p:nvPr/>
        </p:nvPicPr>
        <p:blipFill rotWithShape="1">
          <a:blip r:embed="rId3">
            <a:alphaModFix/>
          </a:blip>
          <a:srcRect b="0" l="149" r="149" t="0"/>
          <a:stretch/>
        </p:blipFill>
        <p:spPr>
          <a:xfrm>
            <a:off x="1380641" y="3750163"/>
            <a:ext cx="1269059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70"/>
          <p:cNvSpPr txBox="1"/>
          <p:nvPr/>
        </p:nvSpPr>
        <p:spPr>
          <a:xfrm>
            <a:off x="1104275" y="3921425"/>
            <a:ext cx="548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f(</a:t>
            </a:r>
            <a:endParaRPr sz="2000"/>
          </a:p>
        </p:txBody>
      </p:sp>
      <p:sp>
        <p:nvSpPr>
          <p:cNvPr id="622" name="Google Shape;622;p70"/>
          <p:cNvSpPr txBox="1"/>
          <p:nvPr/>
        </p:nvSpPr>
        <p:spPr>
          <a:xfrm>
            <a:off x="2597375" y="3921425"/>
            <a:ext cx="499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) =</a:t>
            </a:r>
            <a:endParaRPr sz="2000"/>
          </a:p>
        </p:txBody>
      </p:sp>
      <p:grpSp>
        <p:nvGrpSpPr>
          <p:cNvPr id="623" name="Google Shape;623;p70"/>
          <p:cNvGrpSpPr/>
          <p:nvPr/>
        </p:nvGrpSpPr>
        <p:grpSpPr>
          <a:xfrm>
            <a:off x="2874457" y="3399575"/>
            <a:ext cx="559800" cy="1570950"/>
            <a:chOff x="1960057" y="1494575"/>
            <a:chExt cx="559800" cy="1570950"/>
          </a:xfrm>
        </p:grpSpPr>
        <p:sp>
          <p:nvSpPr>
            <p:cNvPr id="624" name="Google Shape;624;p70"/>
            <p:cNvSpPr/>
            <p:nvPr/>
          </p:nvSpPr>
          <p:spPr>
            <a:xfrm>
              <a:off x="2152544" y="1494575"/>
              <a:ext cx="235200" cy="1453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5" name="Google Shape;625;p70"/>
            <p:cNvCxnSpPr/>
            <p:nvPr/>
          </p:nvCxnSpPr>
          <p:spPr>
            <a:xfrm>
              <a:off x="2152544" y="16253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6" name="Google Shape;626;p70"/>
            <p:cNvCxnSpPr/>
            <p:nvPr/>
          </p:nvCxnSpPr>
          <p:spPr>
            <a:xfrm>
              <a:off x="2152544" y="17777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7" name="Google Shape;627;p70"/>
            <p:cNvCxnSpPr/>
            <p:nvPr/>
          </p:nvCxnSpPr>
          <p:spPr>
            <a:xfrm>
              <a:off x="2152544" y="19301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8" name="Google Shape;628;p70"/>
            <p:cNvCxnSpPr/>
            <p:nvPr/>
          </p:nvCxnSpPr>
          <p:spPr>
            <a:xfrm>
              <a:off x="2152544" y="20825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9" name="Google Shape;629;p70"/>
            <p:cNvCxnSpPr/>
            <p:nvPr/>
          </p:nvCxnSpPr>
          <p:spPr>
            <a:xfrm>
              <a:off x="2152544" y="22349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0" name="Google Shape;630;p70"/>
            <p:cNvCxnSpPr/>
            <p:nvPr/>
          </p:nvCxnSpPr>
          <p:spPr>
            <a:xfrm>
              <a:off x="2152544" y="23873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1" name="Google Shape;631;p70"/>
            <p:cNvCxnSpPr/>
            <p:nvPr/>
          </p:nvCxnSpPr>
          <p:spPr>
            <a:xfrm>
              <a:off x="2152544" y="25397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2" name="Google Shape;632;p70"/>
            <p:cNvCxnSpPr/>
            <p:nvPr/>
          </p:nvCxnSpPr>
          <p:spPr>
            <a:xfrm>
              <a:off x="2152544" y="26921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3" name="Google Shape;633;p70"/>
            <p:cNvSpPr txBox="1"/>
            <p:nvPr/>
          </p:nvSpPr>
          <p:spPr>
            <a:xfrm rot="5400000">
              <a:off x="2031307" y="2576975"/>
              <a:ext cx="417300" cy="5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… </a:t>
              </a:r>
              <a:endParaRPr/>
            </a:p>
          </p:txBody>
        </p:sp>
      </p:grpSp>
      <p:sp>
        <p:nvSpPr>
          <p:cNvPr id="634" name="Google Shape;634;p70"/>
          <p:cNvSpPr txBox="1"/>
          <p:nvPr/>
        </p:nvSpPr>
        <p:spPr>
          <a:xfrm>
            <a:off x="2995250" y="33133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0.01</a:t>
            </a:r>
            <a:endParaRPr sz="700"/>
          </a:p>
        </p:txBody>
      </p:sp>
      <p:cxnSp>
        <p:nvCxnSpPr>
          <p:cNvPr id="635" name="Google Shape;635;p70"/>
          <p:cNvCxnSpPr/>
          <p:nvPr/>
        </p:nvCxnSpPr>
        <p:spPr>
          <a:xfrm flipH="1" rot="10800000">
            <a:off x="3313575" y="3303350"/>
            <a:ext cx="301800" cy="1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6" name="Google Shape;636;p70"/>
          <p:cNvSpPr txBox="1"/>
          <p:nvPr/>
        </p:nvSpPr>
        <p:spPr>
          <a:xfrm>
            <a:off x="3534125" y="3076175"/>
            <a:ext cx="7392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</a:t>
            </a:r>
            <a:endParaRPr/>
          </a:p>
        </p:txBody>
      </p:sp>
      <p:sp>
        <p:nvSpPr>
          <p:cNvPr id="637" name="Google Shape;637;p70"/>
          <p:cNvSpPr txBox="1"/>
          <p:nvPr/>
        </p:nvSpPr>
        <p:spPr>
          <a:xfrm>
            <a:off x="2995250" y="34657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0.01</a:t>
            </a:r>
            <a:endParaRPr sz="700"/>
          </a:p>
        </p:txBody>
      </p:sp>
      <p:sp>
        <p:nvSpPr>
          <p:cNvPr id="638" name="Google Shape;638;p70"/>
          <p:cNvSpPr txBox="1"/>
          <p:nvPr/>
        </p:nvSpPr>
        <p:spPr>
          <a:xfrm>
            <a:off x="2995250" y="36181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0.03</a:t>
            </a:r>
            <a:endParaRPr sz="700"/>
          </a:p>
        </p:txBody>
      </p:sp>
      <p:sp>
        <p:nvSpPr>
          <p:cNvPr id="639" name="Google Shape;639;p70"/>
          <p:cNvSpPr txBox="1"/>
          <p:nvPr/>
        </p:nvSpPr>
        <p:spPr>
          <a:xfrm>
            <a:off x="2995250" y="37705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0.0</a:t>
            </a:r>
            <a:endParaRPr sz="700"/>
          </a:p>
        </p:txBody>
      </p:sp>
      <p:sp>
        <p:nvSpPr>
          <p:cNvPr id="640" name="Google Shape;640;p70"/>
          <p:cNvSpPr txBox="1"/>
          <p:nvPr/>
        </p:nvSpPr>
        <p:spPr>
          <a:xfrm>
            <a:off x="2995250" y="39229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0.02</a:t>
            </a:r>
            <a:endParaRPr sz="700"/>
          </a:p>
        </p:txBody>
      </p:sp>
      <p:sp>
        <p:nvSpPr>
          <p:cNvPr id="641" name="Google Shape;641;p70"/>
          <p:cNvSpPr txBox="1"/>
          <p:nvPr/>
        </p:nvSpPr>
        <p:spPr>
          <a:xfrm>
            <a:off x="2995250" y="40753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0.99</a:t>
            </a:r>
            <a:endParaRPr sz="700"/>
          </a:p>
        </p:txBody>
      </p:sp>
      <p:sp>
        <p:nvSpPr>
          <p:cNvPr id="642" name="Google Shape;642;p70"/>
          <p:cNvSpPr txBox="1"/>
          <p:nvPr/>
        </p:nvSpPr>
        <p:spPr>
          <a:xfrm>
            <a:off x="5523875" y="3921425"/>
            <a:ext cx="548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f(</a:t>
            </a:r>
            <a:endParaRPr sz="2000"/>
          </a:p>
        </p:txBody>
      </p:sp>
      <p:sp>
        <p:nvSpPr>
          <p:cNvPr id="643" name="Google Shape;643;p70"/>
          <p:cNvSpPr txBox="1"/>
          <p:nvPr/>
        </p:nvSpPr>
        <p:spPr>
          <a:xfrm>
            <a:off x="7016975" y="3921425"/>
            <a:ext cx="499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) =</a:t>
            </a:r>
            <a:endParaRPr sz="2000"/>
          </a:p>
        </p:txBody>
      </p:sp>
      <p:grpSp>
        <p:nvGrpSpPr>
          <p:cNvPr id="644" name="Google Shape;644;p70"/>
          <p:cNvGrpSpPr/>
          <p:nvPr/>
        </p:nvGrpSpPr>
        <p:grpSpPr>
          <a:xfrm>
            <a:off x="7294057" y="3399575"/>
            <a:ext cx="559800" cy="1570950"/>
            <a:chOff x="1960057" y="1494575"/>
            <a:chExt cx="559800" cy="1570950"/>
          </a:xfrm>
        </p:grpSpPr>
        <p:sp>
          <p:nvSpPr>
            <p:cNvPr id="645" name="Google Shape;645;p70"/>
            <p:cNvSpPr/>
            <p:nvPr/>
          </p:nvSpPr>
          <p:spPr>
            <a:xfrm>
              <a:off x="2152544" y="1494575"/>
              <a:ext cx="235200" cy="1453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6" name="Google Shape;646;p70"/>
            <p:cNvCxnSpPr/>
            <p:nvPr/>
          </p:nvCxnSpPr>
          <p:spPr>
            <a:xfrm>
              <a:off x="2152544" y="16253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p70"/>
            <p:cNvCxnSpPr/>
            <p:nvPr/>
          </p:nvCxnSpPr>
          <p:spPr>
            <a:xfrm>
              <a:off x="2152544" y="17777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8" name="Google Shape;648;p70"/>
            <p:cNvCxnSpPr/>
            <p:nvPr/>
          </p:nvCxnSpPr>
          <p:spPr>
            <a:xfrm>
              <a:off x="2152544" y="19301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9" name="Google Shape;649;p70"/>
            <p:cNvCxnSpPr/>
            <p:nvPr/>
          </p:nvCxnSpPr>
          <p:spPr>
            <a:xfrm>
              <a:off x="2152544" y="20825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0" name="Google Shape;650;p70"/>
            <p:cNvCxnSpPr/>
            <p:nvPr/>
          </p:nvCxnSpPr>
          <p:spPr>
            <a:xfrm>
              <a:off x="2152544" y="22349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1" name="Google Shape;651;p70"/>
            <p:cNvCxnSpPr/>
            <p:nvPr/>
          </p:nvCxnSpPr>
          <p:spPr>
            <a:xfrm>
              <a:off x="2152544" y="23873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2" name="Google Shape;652;p70"/>
            <p:cNvCxnSpPr/>
            <p:nvPr/>
          </p:nvCxnSpPr>
          <p:spPr>
            <a:xfrm>
              <a:off x="2152544" y="25397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3" name="Google Shape;653;p70"/>
            <p:cNvCxnSpPr/>
            <p:nvPr/>
          </p:nvCxnSpPr>
          <p:spPr>
            <a:xfrm>
              <a:off x="2152544" y="26921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4" name="Google Shape;654;p70"/>
            <p:cNvSpPr txBox="1"/>
            <p:nvPr/>
          </p:nvSpPr>
          <p:spPr>
            <a:xfrm rot="5400000">
              <a:off x="2031307" y="2576975"/>
              <a:ext cx="417300" cy="5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… </a:t>
              </a:r>
              <a:endParaRPr/>
            </a:p>
          </p:txBody>
        </p:sp>
      </p:grpSp>
      <p:sp>
        <p:nvSpPr>
          <p:cNvPr id="655" name="Google Shape;655;p70"/>
          <p:cNvSpPr txBox="1"/>
          <p:nvPr/>
        </p:nvSpPr>
        <p:spPr>
          <a:xfrm>
            <a:off x="7414850" y="33133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0.01</a:t>
            </a:r>
            <a:endParaRPr sz="700"/>
          </a:p>
        </p:txBody>
      </p:sp>
      <p:sp>
        <p:nvSpPr>
          <p:cNvPr id="656" name="Google Shape;656;p70"/>
          <p:cNvSpPr txBox="1"/>
          <p:nvPr/>
        </p:nvSpPr>
        <p:spPr>
          <a:xfrm>
            <a:off x="7414850" y="34657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0.01</a:t>
            </a:r>
            <a:endParaRPr sz="700"/>
          </a:p>
        </p:txBody>
      </p:sp>
      <p:sp>
        <p:nvSpPr>
          <p:cNvPr id="657" name="Google Shape;657;p70"/>
          <p:cNvSpPr txBox="1"/>
          <p:nvPr/>
        </p:nvSpPr>
        <p:spPr>
          <a:xfrm>
            <a:off x="7414850" y="36181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0.97</a:t>
            </a:r>
            <a:endParaRPr sz="700"/>
          </a:p>
        </p:txBody>
      </p:sp>
      <p:sp>
        <p:nvSpPr>
          <p:cNvPr id="658" name="Google Shape;658;p70"/>
          <p:cNvSpPr txBox="1"/>
          <p:nvPr/>
        </p:nvSpPr>
        <p:spPr>
          <a:xfrm>
            <a:off x="7414850" y="37705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0.09</a:t>
            </a:r>
            <a:endParaRPr sz="700"/>
          </a:p>
        </p:txBody>
      </p:sp>
      <p:sp>
        <p:nvSpPr>
          <p:cNvPr id="659" name="Google Shape;659;p70"/>
          <p:cNvSpPr txBox="1"/>
          <p:nvPr/>
        </p:nvSpPr>
        <p:spPr>
          <a:xfrm>
            <a:off x="7414850" y="39229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0.02</a:t>
            </a:r>
            <a:endParaRPr sz="700"/>
          </a:p>
        </p:txBody>
      </p:sp>
      <p:sp>
        <p:nvSpPr>
          <p:cNvPr id="660" name="Google Shape;660;p70"/>
          <p:cNvSpPr txBox="1"/>
          <p:nvPr/>
        </p:nvSpPr>
        <p:spPr>
          <a:xfrm>
            <a:off x="7414850" y="40753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0.0</a:t>
            </a:r>
            <a:endParaRPr sz="700"/>
          </a:p>
        </p:txBody>
      </p:sp>
      <p:pic>
        <p:nvPicPr>
          <p:cNvPr descr="463976950_cab3e6041d.jpg" id="661" name="Google Shape;66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7825" y="3746213"/>
            <a:ext cx="1313900" cy="877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2" name="Google Shape;662;p70"/>
          <p:cNvCxnSpPr/>
          <p:nvPr/>
        </p:nvCxnSpPr>
        <p:spPr>
          <a:xfrm>
            <a:off x="3313575" y="4220175"/>
            <a:ext cx="251400" cy="2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3" name="Google Shape;663;p70"/>
          <p:cNvSpPr txBox="1"/>
          <p:nvPr/>
        </p:nvSpPr>
        <p:spPr>
          <a:xfrm>
            <a:off x="3534125" y="3304775"/>
            <a:ext cx="7392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</a:t>
            </a:r>
            <a:endParaRPr/>
          </a:p>
        </p:txBody>
      </p:sp>
      <p:sp>
        <p:nvSpPr>
          <p:cNvPr id="664" name="Google Shape;664;p70"/>
          <p:cNvSpPr txBox="1"/>
          <p:nvPr/>
        </p:nvSpPr>
        <p:spPr>
          <a:xfrm>
            <a:off x="3534125" y="4295375"/>
            <a:ext cx="7392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flower</a:t>
            </a:r>
            <a:endParaRPr/>
          </a:p>
        </p:txBody>
      </p:sp>
      <p:sp>
        <p:nvSpPr>
          <p:cNvPr id="665" name="Google Shape;665;p70"/>
          <p:cNvSpPr txBox="1"/>
          <p:nvPr/>
        </p:nvSpPr>
        <p:spPr>
          <a:xfrm>
            <a:off x="3534125" y="3533375"/>
            <a:ext cx="7392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cow</a:t>
            </a:r>
            <a:endParaRPr/>
          </a:p>
        </p:txBody>
      </p:sp>
      <p:sp>
        <p:nvSpPr>
          <p:cNvPr id="666" name="Google Shape;666;p70"/>
          <p:cNvSpPr txBox="1"/>
          <p:nvPr/>
        </p:nvSpPr>
        <p:spPr>
          <a:xfrm>
            <a:off x="3534125" y="3761975"/>
            <a:ext cx="7392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</a:t>
            </a:r>
            <a:endParaRPr/>
          </a:p>
        </p:txBody>
      </p:sp>
      <p:sp>
        <p:nvSpPr>
          <p:cNvPr id="667" name="Google Shape;667;p70"/>
          <p:cNvSpPr txBox="1"/>
          <p:nvPr/>
        </p:nvSpPr>
        <p:spPr>
          <a:xfrm>
            <a:off x="3534125" y="3990575"/>
            <a:ext cx="881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</a:t>
            </a:r>
            <a:endParaRPr/>
          </a:p>
        </p:txBody>
      </p:sp>
      <p:cxnSp>
        <p:nvCxnSpPr>
          <p:cNvPr id="668" name="Google Shape;668;p70"/>
          <p:cNvCxnSpPr>
            <a:endCxn id="667" idx="1"/>
          </p:cNvCxnSpPr>
          <p:nvPr/>
        </p:nvCxnSpPr>
        <p:spPr>
          <a:xfrm>
            <a:off x="3313625" y="4075175"/>
            <a:ext cx="220500" cy="12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9" name="Google Shape;669;p70"/>
          <p:cNvCxnSpPr/>
          <p:nvPr/>
        </p:nvCxnSpPr>
        <p:spPr>
          <a:xfrm>
            <a:off x="3328725" y="3927200"/>
            <a:ext cx="2211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0" name="Google Shape;670;p70"/>
          <p:cNvCxnSpPr/>
          <p:nvPr/>
        </p:nvCxnSpPr>
        <p:spPr>
          <a:xfrm flipH="1" rot="10800000">
            <a:off x="3338775" y="3745850"/>
            <a:ext cx="1962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1" name="Google Shape;671;p70"/>
          <p:cNvCxnSpPr/>
          <p:nvPr/>
        </p:nvCxnSpPr>
        <p:spPr>
          <a:xfrm flipH="1" rot="10800000">
            <a:off x="3343725" y="3551138"/>
            <a:ext cx="241500" cy="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70"/>
          <p:cNvSpPr txBox="1"/>
          <p:nvPr/>
        </p:nvSpPr>
        <p:spPr>
          <a:xfrm>
            <a:off x="236400" y="683275"/>
            <a:ext cx="8811900" cy="26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would like to train a function that accepts an image and outputs object name.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Usually done by outputting a vector of real numbers. Size of output vector = size of vocabulary.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designate each position in output vector to correspond to an item from the vocabulary.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train the function to output high value (~1) for the correct class and ~0 to other classes.</a:t>
            </a:r>
            <a:endParaRPr sz="2000"/>
          </a:p>
        </p:txBody>
      </p:sp>
      <p:sp>
        <p:nvSpPr>
          <p:cNvPr id="673" name="Google Shape;673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1"/>
          <p:cNvSpPr txBox="1"/>
          <p:nvPr>
            <p:ph idx="1" type="subTitle"/>
          </p:nvPr>
        </p:nvSpPr>
        <p:spPr>
          <a:xfrm>
            <a:off x="276150" y="93425"/>
            <a:ext cx="8591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lang="en" sz="2400">
                <a:solidFill>
                  <a:srgbClr val="434343"/>
                </a:solidFill>
              </a:rPr>
              <a:t>Computer Vision: Image Classification</a:t>
            </a:r>
            <a:endParaRPr sz="2400" u="none" cap="none" strike="noStrike">
              <a:solidFill>
                <a:srgbClr val="434343"/>
              </a:solidFill>
            </a:endParaRPr>
          </a:p>
        </p:txBody>
      </p:sp>
      <p:pic>
        <p:nvPicPr>
          <p:cNvPr descr="1463138533_65750e6d01.jpg" id="679" name="Google Shape;679;p71"/>
          <p:cNvPicPr preferRelativeResize="0"/>
          <p:nvPr/>
        </p:nvPicPr>
        <p:blipFill rotWithShape="1">
          <a:blip r:embed="rId3">
            <a:alphaModFix/>
          </a:blip>
          <a:srcRect b="0" l="149" r="149" t="0"/>
          <a:stretch/>
        </p:blipFill>
        <p:spPr>
          <a:xfrm>
            <a:off x="771041" y="1159363"/>
            <a:ext cx="1269059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71"/>
          <p:cNvSpPr txBox="1"/>
          <p:nvPr/>
        </p:nvSpPr>
        <p:spPr>
          <a:xfrm>
            <a:off x="494675" y="1330625"/>
            <a:ext cx="548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f(</a:t>
            </a:r>
            <a:endParaRPr sz="2000"/>
          </a:p>
        </p:txBody>
      </p:sp>
      <p:sp>
        <p:nvSpPr>
          <p:cNvPr id="681" name="Google Shape;681;p71"/>
          <p:cNvSpPr txBox="1"/>
          <p:nvPr/>
        </p:nvSpPr>
        <p:spPr>
          <a:xfrm>
            <a:off x="1987775" y="1330625"/>
            <a:ext cx="499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) =</a:t>
            </a:r>
            <a:endParaRPr sz="2000"/>
          </a:p>
        </p:txBody>
      </p:sp>
      <p:grpSp>
        <p:nvGrpSpPr>
          <p:cNvPr id="682" name="Google Shape;682;p71"/>
          <p:cNvGrpSpPr/>
          <p:nvPr/>
        </p:nvGrpSpPr>
        <p:grpSpPr>
          <a:xfrm>
            <a:off x="2264857" y="808775"/>
            <a:ext cx="559800" cy="1570950"/>
            <a:chOff x="1960057" y="1494575"/>
            <a:chExt cx="559800" cy="1570950"/>
          </a:xfrm>
        </p:grpSpPr>
        <p:sp>
          <p:nvSpPr>
            <p:cNvPr id="683" name="Google Shape;683;p71"/>
            <p:cNvSpPr/>
            <p:nvPr/>
          </p:nvSpPr>
          <p:spPr>
            <a:xfrm>
              <a:off x="2152544" y="1494575"/>
              <a:ext cx="235200" cy="1453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84" name="Google Shape;684;p71"/>
            <p:cNvCxnSpPr/>
            <p:nvPr/>
          </p:nvCxnSpPr>
          <p:spPr>
            <a:xfrm>
              <a:off x="2152544" y="16253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5" name="Google Shape;685;p71"/>
            <p:cNvCxnSpPr/>
            <p:nvPr/>
          </p:nvCxnSpPr>
          <p:spPr>
            <a:xfrm>
              <a:off x="2152544" y="17777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6" name="Google Shape;686;p71"/>
            <p:cNvCxnSpPr/>
            <p:nvPr/>
          </p:nvCxnSpPr>
          <p:spPr>
            <a:xfrm>
              <a:off x="2152544" y="19301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7" name="Google Shape;687;p71"/>
            <p:cNvCxnSpPr/>
            <p:nvPr/>
          </p:nvCxnSpPr>
          <p:spPr>
            <a:xfrm>
              <a:off x="2152544" y="20825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8" name="Google Shape;688;p71"/>
            <p:cNvCxnSpPr/>
            <p:nvPr/>
          </p:nvCxnSpPr>
          <p:spPr>
            <a:xfrm>
              <a:off x="2152544" y="22349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9" name="Google Shape;689;p71"/>
            <p:cNvCxnSpPr/>
            <p:nvPr/>
          </p:nvCxnSpPr>
          <p:spPr>
            <a:xfrm>
              <a:off x="2152544" y="23873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0" name="Google Shape;690;p71"/>
            <p:cNvCxnSpPr/>
            <p:nvPr/>
          </p:nvCxnSpPr>
          <p:spPr>
            <a:xfrm>
              <a:off x="2152544" y="25397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1" name="Google Shape;691;p71"/>
            <p:cNvCxnSpPr/>
            <p:nvPr/>
          </p:nvCxnSpPr>
          <p:spPr>
            <a:xfrm>
              <a:off x="2152544" y="26921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92" name="Google Shape;692;p71"/>
            <p:cNvSpPr txBox="1"/>
            <p:nvPr/>
          </p:nvSpPr>
          <p:spPr>
            <a:xfrm rot="5400000">
              <a:off x="2031307" y="2576975"/>
              <a:ext cx="417300" cy="5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… </a:t>
              </a:r>
              <a:endParaRPr/>
            </a:p>
          </p:txBody>
        </p:sp>
      </p:grpSp>
      <p:sp>
        <p:nvSpPr>
          <p:cNvPr id="693" name="Google Shape;693;p71"/>
          <p:cNvSpPr txBox="1"/>
          <p:nvPr/>
        </p:nvSpPr>
        <p:spPr>
          <a:xfrm>
            <a:off x="2385650" y="7225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0.01</a:t>
            </a:r>
            <a:endParaRPr sz="700"/>
          </a:p>
        </p:txBody>
      </p:sp>
      <p:cxnSp>
        <p:nvCxnSpPr>
          <p:cNvPr id="694" name="Google Shape;694;p71"/>
          <p:cNvCxnSpPr/>
          <p:nvPr/>
        </p:nvCxnSpPr>
        <p:spPr>
          <a:xfrm flipH="1" rot="10800000">
            <a:off x="2703975" y="712550"/>
            <a:ext cx="301800" cy="1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5" name="Google Shape;695;p71"/>
          <p:cNvSpPr txBox="1"/>
          <p:nvPr/>
        </p:nvSpPr>
        <p:spPr>
          <a:xfrm>
            <a:off x="2924525" y="485375"/>
            <a:ext cx="7392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</a:t>
            </a:r>
            <a:endParaRPr/>
          </a:p>
        </p:txBody>
      </p:sp>
      <p:sp>
        <p:nvSpPr>
          <p:cNvPr id="696" name="Google Shape;696;p71"/>
          <p:cNvSpPr txBox="1"/>
          <p:nvPr/>
        </p:nvSpPr>
        <p:spPr>
          <a:xfrm>
            <a:off x="2385650" y="8749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0.01</a:t>
            </a:r>
            <a:endParaRPr sz="700"/>
          </a:p>
        </p:txBody>
      </p:sp>
      <p:sp>
        <p:nvSpPr>
          <p:cNvPr id="697" name="Google Shape;697;p71"/>
          <p:cNvSpPr txBox="1"/>
          <p:nvPr/>
        </p:nvSpPr>
        <p:spPr>
          <a:xfrm>
            <a:off x="2385650" y="10273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0.03</a:t>
            </a:r>
            <a:endParaRPr sz="700"/>
          </a:p>
        </p:txBody>
      </p:sp>
      <p:sp>
        <p:nvSpPr>
          <p:cNvPr id="698" name="Google Shape;698;p71"/>
          <p:cNvSpPr txBox="1"/>
          <p:nvPr/>
        </p:nvSpPr>
        <p:spPr>
          <a:xfrm>
            <a:off x="2385650" y="11797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0.0</a:t>
            </a:r>
            <a:endParaRPr sz="700"/>
          </a:p>
        </p:txBody>
      </p:sp>
      <p:sp>
        <p:nvSpPr>
          <p:cNvPr id="699" name="Google Shape;699;p71"/>
          <p:cNvSpPr txBox="1"/>
          <p:nvPr/>
        </p:nvSpPr>
        <p:spPr>
          <a:xfrm>
            <a:off x="2385650" y="13321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0.02</a:t>
            </a:r>
            <a:endParaRPr sz="700"/>
          </a:p>
        </p:txBody>
      </p:sp>
      <p:sp>
        <p:nvSpPr>
          <p:cNvPr id="700" name="Google Shape;700;p71"/>
          <p:cNvSpPr txBox="1"/>
          <p:nvPr/>
        </p:nvSpPr>
        <p:spPr>
          <a:xfrm>
            <a:off x="2385650" y="14845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0.99</a:t>
            </a:r>
            <a:endParaRPr sz="700"/>
          </a:p>
        </p:txBody>
      </p:sp>
      <p:cxnSp>
        <p:nvCxnSpPr>
          <p:cNvPr id="701" name="Google Shape;701;p71"/>
          <p:cNvCxnSpPr/>
          <p:nvPr/>
        </p:nvCxnSpPr>
        <p:spPr>
          <a:xfrm>
            <a:off x="2703975" y="1629375"/>
            <a:ext cx="251400" cy="2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2" name="Google Shape;702;p71"/>
          <p:cNvSpPr txBox="1"/>
          <p:nvPr/>
        </p:nvSpPr>
        <p:spPr>
          <a:xfrm>
            <a:off x="2924525" y="713975"/>
            <a:ext cx="7392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</a:t>
            </a:r>
            <a:endParaRPr/>
          </a:p>
        </p:txBody>
      </p:sp>
      <p:sp>
        <p:nvSpPr>
          <p:cNvPr id="703" name="Google Shape;703;p71"/>
          <p:cNvSpPr txBox="1"/>
          <p:nvPr/>
        </p:nvSpPr>
        <p:spPr>
          <a:xfrm>
            <a:off x="2924525" y="1704575"/>
            <a:ext cx="7392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flower</a:t>
            </a:r>
            <a:endParaRPr/>
          </a:p>
        </p:txBody>
      </p:sp>
      <p:sp>
        <p:nvSpPr>
          <p:cNvPr id="704" name="Google Shape;704;p71"/>
          <p:cNvSpPr txBox="1"/>
          <p:nvPr/>
        </p:nvSpPr>
        <p:spPr>
          <a:xfrm>
            <a:off x="2924525" y="942575"/>
            <a:ext cx="7392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cow</a:t>
            </a:r>
            <a:endParaRPr/>
          </a:p>
        </p:txBody>
      </p:sp>
      <p:sp>
        <p:nvSpPr>
          <p:cNvPr id="705" name="Google Shape;705;p71"/>
          <p:cNvSpPr txBox="1"/>
          <p:nvPr/>
        </p:nvSpPr>
        <p:spPr>
          <a:xfrm>
            <a:off x="2924525" y="1171175"/>
            <a:ext cx="7392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</a:t>
            </a:r>
            <a:endParaRPr/>
          </a:p>
        </p:txBody>
      </p:sp>
      <p:sp>
        <p:nvSpPr>
          <p:cNvPr id="706" name="Google Shape;706;p71"/>
          <p:cNvSpPr txBox="1"/>
          <p:nvPr/>
        </p:nvSpPr>
        <p:spPr>
          <a:xfrm>
            <a:off x="2924525" y="1399775"/>
            <a:ext cx="881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</a:t>
            </a:r>
            <a:endParaRPr/>
          </a:p>
        </p:txBody>
      </p:sp>
      <p:cxnSp>
        <p:nvCxnSpPr>
          <p:cNvPr id="707" name="Google Shape;707;p71"/>
          <p:cNvCxnSpPr>
            <a:endCxn id="706" idx="1"/>
          </p:cNvCxnSpPr>
          <p:nvPr/>
        </p:nvCxnSpPr>
        <p:spPr>
          <a:xfrm>
            <a:off x="2704025" y="1484375"/>
            <a:ext cx="220500" cy="12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8" name="Google Shape;708;p71"/>
          <p:cNvCxnSpPr/>
          <p:nvPr/>
        </p:nvCxnSpPr>
        <p:spPr>
          <a:xfrm>
            <a:off x="2719125" y="1336400"/>
            <a:ext cx="2211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9" name="Google Shape;709;p71"/>
          <p:cNvCxnSpPr/>
          <p:nvPr/>
        </p:nvCxnSpPr>
        <p:spPr>
          <a:xfrm flipH="1" rot="10800000">
            <a:off x="2729175" y="1155050"/>
            <a:ext cx="1962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0" name="Google Shape;710;p71"/>
          <p:cNvCxnSpPr/>
          <p:nvPr/>
        </p:nvCxnSpPr>
        <p:spPr>
          <a:xfrm flipH="1" rot="10800000">
            <a:off x="2734125" y="960338"/>
            <a:ext cx="241500" cy="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1" name="Google Shape;711;p71"/>
          <p:cNvSpPr txBox="1"/>
          <p:nvPr/>
        </p:nvSpPr>
        <p:spPr>
          <a:xfrm>
            <a:off x="33650" y="2130725"/>
            <a:ext cx="8298000" cy="11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f() can be a Deep Neural Network that consumes image as RGB.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f() usually consists of a few </a:t>
            </a:r>
            <a:r>
              <a:rPr b="1" lang="en" sz="2000">
                <a:solidFill>
                  <a:schemeClr val="dk1"/>
                </a:solidFill>
              </a:rPr>
              <a:t>convolutional</a:t>
            </a:r>
            <a:r>
              <a:rPr lang="en" sz="2000">
                <a:solidFill>
                  <a:schemeClr val="dk1"/>
                </a:solidFill>
              </a:rPr>
              <a:t> layers followed by a few fully-connected layers.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Convolution imples </a:t>
            </a:r>
            <a:r>
              <a:rPr i="1" lang="en" sz="2000">
                <a:solidFill>
                  <a:schemeClr val="dk1"/>
                </a:solidFill>
              </a:rPr>
              <a:t>spatial invariance</a:t>
            </a:r>
            <a:r>
              <a:rPr lang="en" sz="2000">
                <a:solidFill>
                  <a:schemeClr val="dk1"/>
                </a:solidFill>
              </a:rPr>
              <a:t>. First convolutional layer depicted: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712" name="Google Shape;71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550" y="976325"/>
            <a:ext cx="996000" cy="66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2550" y="976318"/>
            <a:ext cx="996000" cy="66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8550" y="976317"/>
            <a:ext cx="996000" cy="663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5" name="Google Shape;715;p71"/>
          <p:cNvGrpSpPr/>
          <p:nvPr/>
        </p:nvGrpSpPr>
        <p:grpSpPr>
          <a:xfrm>
            <a:off x="2007975" y="3018125"/>
            <a:ext cx="5135067" cy="2075075"/>
            <a:chOff x="2007975" y="3018125"/>
            <a:chExt cx="5135067" cy="2075075"/>
          </a:xfrm>
        </p:grpSpPr>
        <p:grpSp>
          <p:nvGrpSpPr>
            <p:cNvPr id="716" name="Google Shape;716;p71"/>
            <p:cNvGrpSpPr/>
            <p:nvPr/>
          </p:nvGrpSpPr>
          <p:grpSpPr>
            <a:xfrm>
              <a:off x="4359000" y="3474025"/>
              <a:ext cx="271500" cy="226200"/>
              <a:chOff x="1996800" y="3626425"/>
              <a:chExt cx="271500" cy="226200"/>
            </a:xfrm>
          </p:grpSpPr>
          <p:sp>
            <p:nvSpPr>
              <p:cNvPr id="717" name="Google Shape;717;p71"/>
              <p:cNvSpPr/>
              <p:nvPr/>
            </p:nvSpPr>
            <p:spPr>
              <a:xfrm>
                <a:off x="2006850" y="3626425"/>
                <a:ext cx="251400" cy="219900"/>
              </a:xfrm>
              <a:prstGeom prst="rect">
                <a:avLst/>
              </a:prstGeom>
              <a:solidFill>
                <a:srgbClr val="EA99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18" name="Google Shape;718;p71"/>
              <p:cNvCxnSpPr/>
              <p:nvPr/>
            </p:nvCxnSpPr>
            <p:spPr>
              <a:xfrm>
                <a:off x="2181375" y="3626425"/>
                <a:ext cx="0" cy="226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9" name="Google Shape;719;p71"/>
              <p:cNvCxnSpPr/>
              <p:nvPr/>
            </p:nvCxnSpPr>
            <p:spPr>
              <a:xfrm>
                <a:off x="2105175" y="3626425"/>
                <a:ext cx="0" cy="226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0" name="Google Shape;720;p71"/>
              <p:cNvCxnSpPr/>
              <p:nvPr/>
            </p:nvCxnSpPr>
            <p:spPr>
              <a:xfrm rot="10800000">
                <a:off x="1996800" y="3695175"/>
                <a:ext cx="27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1" name="Google Shape;721;p71"/>
              <p:cNvCxnSpPr/>
              <p:nvPr/>
            </p:nvCxnSpPr>
            <p:spPr>
              <a:xfrm rot="10800000">
                <a:off x="1996800" y="3771375"/>
                <a:ext cx="27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22" name="Google Shape;722;p71"/>
            <p:cNvGrpSpPr/>
            <p:nvPr/>
          </p:nvGrpSpPr>
          <p:grpSpPr>
            <a:xfrm>
              <a:off x="2007975" y="3018125"/>
              <a:ext cx="5135067" cy="2075075"/>
              <a:chOff x="2007975" y="3018125"/>
              <a:chExt cx="5135067" cy="2075075"/>
            </a:xfrm>
          </p:grpSpPr>
          <p:grpSp>
            <p:nvGrpSpPr>
              <p:cNvPr id="723" name="Google Shape;723;p71"/>
              <p:cNvGrpSpPr/>
              <p:nvPr/>
            </p:nvGrpSpPr>
            <p:grpSpPr>
              <a:xfrm>
                <a:off x="4399975" y="3534475"/>
                <a:ext cx="271500" cy="226200"/>
                <a:chOff x="2037775" y="3991675"/>
                <a:chExt cx="271500" cy="226200"/>
              </a:xfrm>
            </p:grpSpPr>
            <p:sp>
              <p:nvSpPr>
                <p:cNvPr id="724" name="Google Shape;724;p71"/>
                <p:cNvSpPr/>
                <p:nvPr/>
              </p:nvSpPr>
              <p:spPr>
                <a:xfrm>
                  <a:off x="2047825" y="3991675"/>
                  <a:ext cx="251400" cy="219900"/>
                </a:xfrm>
                <a:prstGeom prst="rect">
                  <a:avLst/>
                </a:prstGeom>
                <a:solidFill>
                  <a:srgbClr val="B6D7A8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25" name="Google Shape;725;p71"/>
                <p:cNvCxnSpPr/>
                <p:nvPr/>
              </p:nvCxnSpPr>
              <p:spPr>
                <a:xfrm>
                  <a:off x="2222350" y="3991675"/>
                  <a:ext cx="0" cy="226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6" name="Google Shape;726;p71"/>
                <p:cNvCxnSpPr/>
                <p:nvPr/>
              </p:nvCxnSpPr>
              <p:spPr>
                <a:xfrm>
                  <a:off x="2146150" y="3991675"/>
                  <a:ext cx="0" cy="226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7" name="Google Shape;727;p71"/>
                <p:cNvCxnSpPr/>
                <p:nvPr/>
              </p:nvCxnSpPr>
              <p:spPr>
                <a:xfrm rot="10800000">
                  <a:off x="2037775" y="4060425"/>
                  <a:ext cx="271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8" name="Google Shape;728;p71"/>
                <p:cNvCxnSpPr/>
                <p:nvPr/>
              </p:nvCxnSpPr>
              <p:spPr>
                <a:xfrm rot="10800000">
                  <a:off x="2037775" y="4136625"/>
                  <a:ext cx="271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29" name="Google Shape;729;p71"/>
              <p:cNvGrpSpPr/>
              <p:nvPr/>
            </p:nvGrpSpPr>
            <p:grpSpPr>
              <a:xfrm>
                <a:off x="4478500" y="3588075"/>
                <a:ext cx="271500" cy="226200"/>
                <a:chOff x="2116300" y="4148950"/>
                <a:chExt cx="271500" cy="226200"/>
              </a:xfrm>
            </p:grpSpPr>
            <p:sp>
              <p:nvSpPr>
                <p:cNvPr id="730" name="Google Shape;730;p71"/>
                <p:cNvSpPr/>
                <p:nvPr/>
              </p:nvSpPr>
              <p:spPr>
                <a:xfrm>
                  <a:off x="2126350" y="4148950"/>
                  <a:ext cx="251400" cy="2199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31" name="Google Shape;731;p71"/>
                <p:cNvCxnSpPr/>
                <p:nvPr/>
              </p:nvCxnSpPr>
              <p:spPr>
                <a:xfrm>
                  <a:off x="2300875" y="4148950"/>
                  <a:ext cx="0" cy="226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2" name="Google Shape;732;p71"/>
                <p:cNvCxnSpPr/>
                <p:nvPr/>
              </p:nvCxnSpPr>
              <p:spPr>
                <a:xfrm>
                  <a:off x="2224675" y="4148950"/>
                  <a:ext cx="0" cy="226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3" name="Google Shape;733;p71"/>
                <p:cNvCxnSpPr/>
                <p:nvPr/>
              </p:nvCxnSpPr>
              <p:spPr>
                <a:xfrm rot="10800000">
                  <a:off x="2116300" y="4217700"/>
                  <a:ext cx="271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4" name="Google Shape;734;p71"/>
                <p:cNvCxnSpPr/>
                <p:nvPr/>
              </p:nvCxnSpPr>
              <p:spPr>
                <a:xfrm rot="10800000">
                  <a:off x="2116300" y="4293900"/>
                  <a:ext cx="271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35" name="Google Shape;735;p71"/>
              <p:cNvGrpSpPr/>
              <p:nvPr/>
            </p:nvGrpSpPr>
            <p:grpSpPr>
              <a:xfrm>
                <a:off x="4359000" y="3855025"/>
                <a:ext cx="271500" cy="226200"/>
                <a:chOff x="1996800" y="3626425"/>
                <a:chExt cx="271500" cy="226200"/>
              </a:xfrm>
            </p:grpSpPr>
            <p:sp>
              <p:nvSpPr>
                <p:cNvPr id="736" name="Google Shape;736;p71"/>
                <p:cNvSpPr/>
                <p:nvPr/>
              </p:nvSpPr>
              <p:spPr>
                <a:xfrm>
                  <a:off x="2006850" y="3626425"/>
                  <a:ext cx="251400" cy="219900"/>
                </a:xfrm>
                <a:prstGeom prst="rect">
                  <a:avLst/>
                </a:prstGeom>
                <a:solidFill>
                  <a:srgbClr val="EA9999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37" name="Google Shape;737;p71"/>
                <p:cNvCxnSpPr/>
                <p:nvPr/>
              </p:nvCxnSpPr>
              <p:spPr>
                <a:xfrm>
                  <a:off x="2181375" y="3626425"/>
                  <a:ext cx="0" cy="226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8" name="Google Shape;738;p71"/>
                <p:cNvCxnSpPr/>
                <p:nvPr/>
              </p:nvCxnSpPr>
              <p:spPr>
                <a:xfrm>
                  <a:off x="2105175" y="3626425"/>
                  <a:ext cx="0" cy="226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9" name="Google Shape;739;p71"/>
                <p:cNvCxnSpPr/>
                <p:nvPr/>
              </p:nvCxnSpPr>
              <p:spPr>
                <a:xfrm rot="10800000">
                  <a:off x="1996800" y="3695175"/>
                  <a:ext cx="271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0" name="Google Shape;740;p71"/>
                <p:cNvCxnSpPr/>
                <p:nvPr/>
              </p:nvCxnSpPr>
              <p:spPr>
                <a:xfrm rot="10800000">
                  <a:off x="1996800" y="3771375"/>
                  <a:ext cx="271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41" name="Google Shape;741;p71"/>
              <p:cNvGrpSpPr/>
              <p:nvPr/>
            </p:nvGrpSpPr>
            <p:grpSpPr>
              <a:xfrm>
                <a:off x="4399975" y="3915475"/>
                <a:ext cx="271500" cy="226200"/>
                <a:chOff x="2037775" y="3991675"/>
                <a:chExt cx="271500" cy="226200"/>
              </a:xfrm>
            </p:grpSpPr>
            <p:sp>
              <p:nvSpPr>
                <p:cNvPr id="742" name="Google Shape;742;p71"/>
                <p:cNvSpPr/>
                <p:nvPr/>
              </p:nvSpPr>
              <p:spPr>
                <a:xfrm>
                  <a:off x="2047825" y="3991675"/>
                  <a:ext cx="251400" cy="219900"/>
                </a:xfrm>
                <a:prstGeom prst="rect">
                  <a:avLst/>
                </a:prstGeom>
                <a:solidFill>
                  <a:srgbClr val="B6D7A8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43" name="Google Shape;743;p71"/>
                <p:cNvCxnSpPr/>
                <p:nvPr/>
              </p:nvCxnSpPr>
              <p:spPr>
                <a:xfrm>
                  <a:off x="2222350" y="3991675"/>
                  <a:ext cx="0" cy="226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4" name="Google Shape;744;p71"/>
                <p:cNvCxnSpPr/>
                <p:nvPr/>
              </p:nvCxnSpPr>
              <p:spPr>
                <a:xfrm>
                  <a:off x="2146150" y="3991675"/>
                  <a:ext cx="0" cy="226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5" name="Google Shape;745;p71"/>
                <p:cNvCxnSpPr/>
                <p:nvPr/>
              </p:nvCxnSpPr>
              <p:spPr>
                <a:xfrm rot="10800000">
                  <a:off x="2037775" y="4060425"/>
                  <a:ext cx="271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6" name="Google Shape;746;p71"/>
                <p:cNvCxnSpPr/>
                <p:nvPr/>
              </p:nvCxnSpPr>
              <p:spPr>
                <a:xfrm rot="10800000">
                  <a:off x="2037775" y="4136625"/>
                  <a:ext cx="271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47" name="Google Shape;747;p71"/>
              <p:cNvGrpSpPr/>
              <p:nvPr/>
            </p:nvGrpSpPr>
            <p:grpSpPr>
              <a:xfrm>
                <a:off x="4478500" y="3969075"/>
                <a:ext cx="271500" cy="226200"/>
                <a:chOff x="2116300" y="4148950"/>
                <a:chExt cx="271500" cy="226200"/>
              </a:xfrm>
            </p:grpSpPr>
            <p:sp>
              <p:nvSpPr>
                <p:cNvPr id="748" name="Google Shape;748;p71"/>
                <p:cNvSpPr/>
                <p:nvPr/>
              </p:nvSpPr>
              <p:spPr>
                <a:xfrm>
                  <a:off x="2126350" y="4148950"/>
                  <a:ext cx="251400" cy="2199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49" name="Google Shape;749;p71"/>
                <p:cNvCxnSpPr/>
                <p:nvPr/>
              </p:nvCxnSpPr>
              <p:spPr>
                <a:xfrm>
                  <a:off x="2300875" y="4148950"/>
                  <a:ext cx="0" cy="226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0" name="Google Shape;750;p71"/>
                <p:cNvCxnSpPr/>
                <p:nvPr/>
              </p:nvCxnSpPr>
              <p:spPr>
                <a:xfrm>
                  <a:off x="2224675" y="4148950"/>
                  <a:ext cx="0" cy="226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1" name="Google Shape;751;p71"/>
                <p:cNvCxnSpPr/>
                <p:nvPr/>
              </p:nvCxnSpPr>
              <p:spPr>
                <a:xfrm rot="10800000">
                  <a:off x="2116300" y="4217700"/>
                  <a:ext cx="271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2" name="Google Shape;752;p71"/>
                <p:cNvCxnSpPr/>
                <p:nvPr/>
              </p:nvCxnSpPr>
              <p:spPr>
                <a:xfrm rot="10800000">
                  <a:off x="2116300" y="4293900"/>
                  <a:ext cx="271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53" name="Google Shape;753;p71"/>
              <p:cNvGrpSpPr/>
              <p:nvPr/>
            </p:nvGrpSpPr>
            <p:grpSpPr>
              <a:xfrm>
                <a:off x="4359000" y="4540825"/>
                <a:ext cx="271500" cy="226200"/>
                <a:chOff x="1996800" y="3626425"/>
                <a:chExt cx="271500" cy="226200"/>
              </a:xfrm>
            </p:grpSpPr>
            <p:sp>
              <p:nvSpPr>
                <p:cNvPr id="754" name="Google Shape;754;p71"/>
                <p:cNvSpPr/>
                <p:nvPr/>
              </p:nvSpPr>
              <p:spPr>
                <a:xfrm>
                  <a:off x="2006850" y="3626425"/>
                  <a:ext cx="251400" cy="219900"/>
                </a:xfrm>
                <a:prstGeom prst="rect">
                  <a:avLst/>
                </a:prstGeom>
                <a:solidFill>
                  <a:srgbClr val="EA9999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5" name="Google Shape;755;p71"/>
                <p:cNvCxnSpPr/>
                <p:nvPr/>
              </p:nvCxnSpPr>
              <p:spPr>
                <a:xfrm>
                  <a:off x="2181375" y="3626425"/>
                  <a:ext cx="0" cy="226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6" name="Google Shape;756;p71"/>
                <p:cNvCxnSpPr/>
                <p:nvPr/>
              </p:nvCxnSpPr>
              <p:spPr>
                <a:xfrm>
                  <a:off x="2105175" y="3626425"/>
                  <a:ext cx="0" cy="226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7" name="Google Shape;757;p71"/>
                <p:cNvCxnSpPr/>
                <p:nvPr/>
              </p:nvCxnSpPr>
              <p:spPr>
                <a:xfrm rot="10800000">
                  <a:off x="1996800" y="3695175"/>
                  <a:ext cx="271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8" name="Google Shape;758;p71"/>
                <p:cNvCxnSpPr/>
                <p:nvPr/>
              </p:nvCxnSpPr>
              <p:spPr>
                <a:xfrm rot="10800000">
                  <a:off x="1996800" y="3771375"/>
                  <a:ext cx="271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59" name="Google Shape;759;p71"/>
              <p:cNvGrpSpPr/>
              <p:nvPr/>
            </p:nvGrpSpPr>
            <p:grpSpPr>
              <a:xfrm>
                <a:off x="4399975" y="4601275"/>
                <a:ext cx="271500" cy="226200"/>
                <a:chOff x="2037775" y="3991675"/>
                <a:chExt cx="271500" cy="226200"/>
              </a:xfrm>
            </p:grpSpPr>
            <p:sp>
              <p:nvSpPr>
                <p:cNvPr id="760" name="Google Shape;760;p71"/>
                <p:cNvSpPr/>
                <p:nvPr/>
              </p:nvSpPr>
              <p:spPr>
                <a:xfrm>
                  <a:off x="2047825" y="3991675"/>
                  <a:ext cx="251400" cy="219900"/>
                </a:xfrm>
                <a:prstGeom prst="rect">
                  <a:avLst/>
                </a:prstGeom>
                <a:solidFill>
                  <a:srgbClr val="B6D7A8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61" name="Google Shape;761;p71"/>
                <p:cNvCxnSpPr/>
                <p:nvPr/>
              </p:nvCxnSpPr>
              <p:spPr>
                <a:xfrm>
                  <a:off x="2222350" y="3991675"/>
                  <a:ext cx="0" cy="226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2" name="Google Shape;762;p71"/>
                <p:cNvCxnSpPr/>
                <p:nvPr/>
              </p:nvCxnSpPr>
              <p:spPr>
                <a:xfrm>
                  <a:off x="2146150" y="3991675"/>
                  <a:ext cx="0" cy="226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3" name="Google Shape;763;p71"/>
                <p:cNvCxnSpPr/>
                <p:nvPr/>
              </p:nvCxnSpPr>
              <p:spPr>
                <a:xfrm rot="10800000">
                  <a:off x="2037775" y="4060425"/>
                  <a:ext cx="271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4" name="Google Shape;764;p71"/>
                <p:cNvCxnSpPr/>
                <p:nvPr/>
              </p:nvCxnSpPr>
              <p:spPr>
                <a:xfrm rot="10800000">
                  <a:off x="2037775" y="4136625"/>
                  <a:ext cx="271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65" name="Google Shape;765;p71"/>
              <p:cNvGrpSpPr/>
              <p:nvPr/>
            </p:nvGrpSpPr>
            <p:grpSpPr>
              <a:xfrm>
                <a:off x="4478500" y="4654875"/>
                <a:ext cx="271500" cy="226200"/>
                <a:chOff x="2116300" y="4148950"/>
                <a:chExt cx="271500" cy="226200"/>
              </a:xfrm>
            </p:grpSpPr>
            <p:sp>
              <p:nvSpPr>
                <p:cNvPr id="766" name="Google Shape;766;p71"/>
                <p:cNvSpPr/>
                <p:nvPr/>
              </p:nvSpPr>
              <p:spPr>
                <a:xfrm>
                  <a:off x="2126350" y="4148950"/>
                  <a:ext cx="251400" cy="2199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67" name="Google Shape;767;p71"/>
                <p:cNvCxnSpPr/>
                <p:nvPr/>
              </p:nvCxnSpPr>
              <p:spPr>
                <a:xfrm>
                  <a:off x="2300875" y="4148950"/>
                  <a:ext cx="0" cy="226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8" name="Google Shape;768;p71"/>
                <p:cNvCxnSpPr/>
                <p:nvPr/>
              </p:nvCxnSpPr>
              <p:spPr>
                <a:xfrm>
                  <a:off x="2224675" y="4148950"/>
                  <a:ext cx="0" cy="226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9" name="Google Shape;769;p71"/>
                <p:cNvCxnSpPr/>
                <p:nvPr/>
              </p:nvCxnSpPr>
              <p:spPr>
                <a:xfrm rot="10800000">
                  <a:off x="2116300" y="4217700"/>
                  <a:ext cx="271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0" name="Google Shape;770;p71"/>
                <p:cNvCxnSpPr/>
                <p:nvPr/>
              </p:nvCxnSpPr>
              <p:spPr>
                <a:xfrm rot="10800000">
                  <a:off x="2116300" y="4293900"/>
                  <a:ext cx="271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771" name="Google Shape;771;p71"/>
              <p:cNvSpPr txBox="1"/>
              <p:nvPr/>
            </p:nvSpPr>
            <p:spPr>
              <a:xfrm rot="5400000">
                <a:off x="4450625" y="4228525"/>
                <a:ext cx="389400" cy="28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</a:rPr>
                  <a:t>… </a:t>
                </a:r>
                <a:endParaRPr/>
              </a:p>
            </p:txBody>
          </p:sp>
          <p:pic>
            <p:nvPicPr>
              <p:cNvPr descr="chart" id="772" name="Google Shape;772;p7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007975" y="4081218"/>
                <a:ext cx="301800" cy="274364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773" name="Google Shape;773;p71"/>
              <p:cNvCxnSpPr/>
              <p:nvPr/>
            </p:nvCxnSpPr>
            <p:spPr>
              <a:xfrm flipH="1" rot="10800000">
                <a:off x="3953375" y="3714500"/>
                <a:ext cx="326400" cy="236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774" name="Google Shape;774;p71"/>
              <p:cNvCxnSpPr/>
              <p:nvPr/>
            </p:nvCxnSpPr>
            <p:spPr>
              <a:xfrm flipH="1" rot="10800000">
                <a:off x="3992987" y="4080702"/>
                <a:ext cx="302100" cy="37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6913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775" name="Google Shape;775;p71"/>
              <p:cNvCxnSpPr/>
              <p:nvPr/>
            </p:nvCxnSpPr>
            <p:spPr>
              <a:xfrm>
                <a:off x="3992987" y="4447927"/>
                <a:ext cx="272700" cy="14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776" name="Google Shape;776;p71"/>
              <p:cNvSpPr txBox="1"/>
              <p:nvPr/>
            </p:nvSpPr>
            <p:spPr>
              <a:xfrm>
                <a:off x="3916788" y="3698650"/>
                <a:ext cx="3021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5"/>
                    </a:solidFill>
                  </a:rPr>
                  <a:t>*</a:t>
                </a:r>
                <a:endParaRPr>
                  <a:solidFill>
                    <a:schemeClr val="accent5"/>
                  </a:solidFill>
                </a:endParaRPr>
              </a:p>
            </p:txBody>
          </p:sp>
          <p:sp>
            <p:nvSpPr>
              <p:cNvPr id="777" name="Google Shape;777;p71"/>
              <p:cNvSpPr txBox="1"/>
              <p:nvPr/>
            </p:nvSpPr>
            <p:spPr>
              <a:xfrm>
                <a:off x="3992988" y="3952925"/>
                <a:ext cx="3021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rgbClr val="E69138"/>
                    </a:solidFill>
                  </a:rPr>
                  <a:t>*</a:t>
                </a:r>
                <a:endParaRPr>
                  <a:solidFill>
                    <a:srgbClr val="E69138"/>
                  </a:solidFill>
                </a:endParaRPr>
              </a:p>
            </p:txBody>
          </p:sp>
          <p:sp>
            <p:nvSpPr>
              <p:cNvPr id="778" name="Google Shape;778;p71"/>
              <p:cNvSpPr txBox="1"/>
              <p:nvPr/>
            </p:nvSpPr>
            <p:spPr>
              <a:xfrm>
                <a:off x="3992975" y="4373950"/>
                <a:ext cx="3021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4"/>
                    </a:solidFill>
                  </a:rPr>
                  <a:t>*</a:t>
                </a:r>
                <a:endParaRPr>
                  <a:solidFill>
                    <a:schemeClr val="accent4"/>
                  </a:solidFill>
                </a:endParaRPr>
              </a:p>
            </p:txBody>
          </p:sp>
          <p:sp>
            <p:nvSpPr>
              <p:cNvPr id="779" name="Google Shape;779;p71"/>
              <p:cNvSpPr txBox="1"/>
              <p:nvPr/>
            </p:nvSpPr>
            <p:spPr>
              <a:xfrm>
                <a:off x="4698300" y="3038800"/>
                <a:ext cx="1539300" cy="205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0">
                    <a:solidFill>
                      <a:schemeClr val="dk1"/>
                    </a:solidFill>
                  </a:rPr>
                  <a:t>)=</a:t>
                </a:r>
                <a:endParaRPr sz="6000"/>
              </a:p>
            </p:txBody>
          </p:sp>
          <p:sp>
            <p:nvSpPr>
              <p:cNvPr id="780" name="Google Shape;780;p71"/>
              <p:cNvSpPr txBox="1"/>
              <p:nvPr/>
            </p:nvSpPr>
            <p:spPr>
              <a:xfrm>
                <a:off x="2309775" y="3018125"/>
                <a:ext cx="996000" cy="205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0">
                    <a:solidFill>
                      <a:schemeClr val="dk1"/>
                    </a:solidFill>
                  </a:rPr>
                  <a:t>(</a:t>
                </a:r>
                <a:endParaRPr sz="6000"/>
              </a:p>
            </p:txBody>
          </p:sp>
          <p:sp>
            <p:nvSpPr>
              <p:cNvPr id="781" name="Google Shape;781;p71"/>
              <p:cNvSpPr/>
              <p:nvPr/>
            </p:nvSpPr>
            <p:spPr>
              <a:xfrm>
                <a:off x="5873525" y="3686875"/>
                <a:ext cx="819000" cy="5052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71"/>
              <p:cNvSpPr/>
              <p:nvPr/>
            </p:nvSpPr>
            <p:spPr>
              <a:xfrm>
                <a:off x="5949725" y="3763075"/>
                <a:ext cx="819000" cy="505200"/>
              </a:xfrm>
              <a:prstGeom prst="rect">
                <a:avLst/>
              </a:prstGeom>
              <a:solidFill>
                <a:srgbClr val="E691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71"/>
              <p:cNvSpPr/>
              <p:nvPr/>
            </p:nvSpPr>
            <p:spPr>
              <a:xfrm>
                <a:off x="6178325" y="3991675"/>
                <a:ext cx="819000" cy="5052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71"/>
              <p:cNvSpPr txBox="1"/>
              <p:nvPr/>
            </p:nvSpPr>
            <p:spPr>
              <a:xfrm rot="2305942">
                <a:off x="6706950" y="3717275"/>
                <a:ext cx="389485" cy="2859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</a:rPr>
                  <a:t>… </a:t>
                </a:r>
                <a:endParaRPr/>
              </a:p>
            </p:txBody>
          </p:sp>
          <p:pic>
            <p:nvPicPr>
              <p:cNvPr id="785" name="Google Shape;785;p7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780675" y="3639425"/>
                <a:ext cx="996000" cy="6633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6" name="Google Shape;786;p7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856875" y="3715631"/>
                <a:ext cx="996000" cy="6633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7" name="Google Shape;787;p7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933075" y="3767954"/>
                <a:ext cx="996000" cy="6633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88" name="Google Shape;788;p71"/>
          <p:cNvGrpSpPr/>
          <p:nvPr/>
        </p:nvGrpSpPr>
        <p:grpSpPr>
          <a:xfrm>
            <a:off x="2783350" y="3634300"/>
            <a:ext cx="388050" cy="384800"/>
            <a:chOff x="2776550" y="3635025"/>
            <a:chExt cx="388050" cy="384800"/>
          </a:xfrm>
        </p:grpSpPr>
        <p:sp>
          <p:nvSpPr>
            <p:cNvPr id="789" name="Google Shape;789;p71"/>
            <p:cNvSpPr/>
            <p:nvPr/>
          </p:nvSpPr>
          <p:spPr>
            <a:xfrm>
              <a:off x="2776550" y="3635025"/>
              <a:ext cx="228900" cy="255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71"/>
            <p:cNvSpPr/>
            <p:nvPr/>
          </p:nvSpPr>
          <p:spPr>
            <a:xfrm>
              <a:off x="2856875" y="3702475"/>
              <a:ext cx="228900" cy="274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71"/>
            <p:cNvSpPr/>
            <p:nvPr/>
          </p:nvSpPr>
          <p:spPr>
            <a:xfrm>
              <a:off x="2935700" y="3763925"/>
              <a:ext cx="228900" cy="255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2" name="Google Shape;792;p71"/>
          <p:cNvSpPr/>
          <p:nvPr/>
        </p:nvSpPr>
        <p:spPr>
          <a:xfrm>
            <a:off x="5873825" y="3676175"/>
            <a:ext cx="75300" cy="77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71"/>
          <p:cNvSpPr/>
          <p:nvPr/>
        </p:nvSpPr>
        <p:spPr>
          <a:xfrm>
            <a:off x="5950025" y="3766675"/>
            <a:ext cx="75300" cy="77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71"/>
          <p:cNvSpPr/>
          <p:nvPr/>
        </p:nvSpPr>
        <p:spPr>
          <a:xfrm>
            <a:off x="6178625" y="3995275"/>
            <a:ext cx="75300" cy="77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2"/>
          <p:cNvSpPr txBox="1"/>
          <p:nvPr>
            <p:ph idx="1" type="subTitle"/>
          </p:nvPr>
        </p:nvSpPr>
        <p:spPr>
          <a:xfrm>
            <a:off x="276150" y="93425"/>
            <a:ext cx="8591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lang="en" sz="2400">
                <a:solidFill>
                  <a:srgbClr val="434343"/>
                </a:solidFill>
              </a:rPr>
              <a:t>Computer Vision: Image Classification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801" name="Google Shape;801;p72"/>
          <p:cNvSpPr txBox="1"/>
          <p:nvPr/>
        </p:nvSpPr>
        <p:spPr>
          <a:xfrm>
            <a:off x="33650" y="715025"/>
            <a:ext cx="8298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f() can be pictorially expressed as: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802" name="Google Shape;80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50" y="1490025"/>
            <a:ext cx="996000" cy="66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250" y="1566231"/>
            <a:ext cx="996000" cy="66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450" y="1618554"/>
            <a:ext cx="996000" cy="66332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72"/>
          <p:cNvSpPr/>
          <p:nvPr/>
        </p:nvSpPr>
        <p:spPr>
          <a:xfrm>
            <a:off x="1548825" y="1741738"/>
            <a:ext cx="506700" cy="31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72"/>
          <p:cNvSpPr/>
          <p:nvPr/>
        </p:nvSpPr>
        <p:spPr>
          <a:xfrm>
            <a:off x="2438100" y="1741738"/>
            <a:ext cx="506700" cy="31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72"/>
          <p:cNvSpPr/>
          <p:nvPr/>
        </p:nvSpPr>
        <p:spPr>
          <a:xfrm>
            <a:off x="3251175" y="1741738"/>
            <a:ext cx="506700" cy="31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72"/>
          <p:cNvSpPr/>
          <p:nvPr/>
        </p:nvSpPr>
        <p:spPr>
          <a:xfrm>
            <a:off x="4089375" y="1741738"/>
            <a:ext cx="506700" cy="31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72"/>
          <p:cNvSpPr/>
          <p:nvPr/>
        </p:nvSpPr>
        <p:spPr>
          <a:xfrm>
            <a:off x="4851375" y="1741738"/>
            <a:ext cx="506700" cy="31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72"/>
          <p:cNvSpPr/>
          <p:nvPr/>
        </p:nvSpPr>
        <p:spPr>
          <a:xfrm>
            <a:off x="5613375" y="1741738"/>
            <a:ext cx="506700" cy="31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72"/>
          <p:cNvSpPr/>
          <p:nvPr/>
        </p:nvSpPr>
        <p:spPr>
          <a:xfrm>
            <a:off x="6299175" y="1741738"/>
            <a:ext cx="506700" cy="31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72"/>
          <p:cNvSpPr/>
          <p:nvPr/>
        </p:nvSpPr>
        <p:spPr>
          <a:xfrm>
            <a:off x="7061175" y="1741738"/>
            <a:ext cx="506700" cy="31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72"/>
          <p:cNvSpPr/>
          <p:nvPr/>
        </p:nvSpPr>
        <p:spPr>
          <a:xfrm>
            <a:off x="7823175" y="1741738"/>
            <a:ext cx="506700" cy="31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4" name="Google Shape;814;p72"/>
          <p:cNvCxnSpPr>
            <a:endCxn id="805" idx="1"/>
          </p:cNvCxnSpPr>
          <p:nvPr/>
        </p:nvCxnSpPr>
        <p:spPr>
          <a:xfrm>
            <a:off x="1382025" y="1896988"/>
            <a:ext cx="1668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15" name="Google Shape;815;p72"/>
          <p:cNvCxnSpPr>
            <a:stCxn id="805" idx="3"/>
            <a:endCxn id="806" idx="1"/>
          </p:cNvCxnSpPr>
          <p:nvPr/>
        </p:nvCxnSpPr>
        <p:spPr>
          <a:xfrm>
            <a:off x="2055525" y="1897888"/>
            <a:ext cx="38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16" name="Google Shape;816;p72"/>
          <p:cNvCxnSpPr>
            <a:stCxn id="806" idx="3"/>
            <a:endCxn id="807" idx="1"/>
          </p:cNvCxnSpPr>
          <p:nvPr/>
        </p:nvCxnSpPr>
        <p:spPr>
          <a:xfrm>
            <a:off x="2944800" y="1897888"/>
            <a:ext cx="30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17" name="Google Shape;817;p72"/>
          <p:cNvCxnSpPr>
            <a:stCxn id="807" idx="3"/>
            <a:endCxn id="808" idx="1"/>
          </p:cNvCxnSpPr>
          <p:nvPr/>
        </p:nvCxnSpPr>
        <p:spPr>
          <a:xfrm>
            <a:off x="3757875" y="1897888"/>
            <a:ext cx="33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18" name="Google Shape;818;p72"/>
          <p:cNvCxnSpPr>
            <a:stCxn id="808" idx="3"/>
            <a:endCxn id="809" idx="1"/>
          </p:cNvCxnSpPr>
          <p:nvPr/>
        </p:nvCxnSpPr>
        <p:spPr>
          <a:xfrm>
            <a:off x="4596075" y="1897888"/>
            <a:ext cx="25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19" name="Google Shape;819;p72"/>
          <p:cNvCxnSpPr>
            <a:stCxn id="809" idx="3"/>
            <a:endCxn id="810" idx="1"/>
          </p:cNvCxnSpPr>
          <p:nvPr/>
        </p:nvCxnSpPr>
        <p:spPr>
          <a:xfrm>
            <a:off x="5358075" y="1897888"/>
            <a:ext cx="25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20" name="Google Shape;820;p72"/>
          <p:cNvCxnSpPr>
            <a:stCxn id="810" idx="3"/>
            <a:endCxn id="811" idx="1"/>
          </p:cNvCxnSpPr>
          <p:nvPr/>
        </p:nvCxnSpPr>
        <p:spPr>
          <a:xfrm>
            <a:off x="6120075" y="1897888"/>
            <a:ext cx="17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21" name="Google Shape;821;p72"/>
          <p:cNvCxnSpPr>
            <a:stCxn id="811" idx="3"/>
            <a:endCxn id="812" idx="1"/>
          </p:cNvCxnSpPr>
          <p:nvPr/>
        </p:nvCxnSpPr>
        <p:spPr>
          <a:xfrm>
            <a:off x="6805875" y="1897888"/>
            <a:ext cx="25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22" name="Google Shape;822;p72"/>
          <p:cNvCxnSpPr>
            <a:stCxn id="812" idx="3"/>
            <a:endCxn id="813" idx="1"/>
          </p:cNvCxnSpPr>
          <p:nvPr/>
        </p:nvCxnSpPr>
        <p:spPr>
          <a:xfrm>
            <a:off x="7567875" y="1897888"/>
            <a:ext cx="25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23" name="Google Shape;823;p72"/>
          <p:cNvSpPr txBox="1"/>
          <p:nvPr/>
        </p:nvSpPr>
        <p:spPr>
          <a:xfrm>
            <a:off x="1617725" y="1587700"/>
            <a:ext cx="5067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*</a:t>
            </a:r>
            <a:endParaRPr sz="4800"/>
          </a:p>
        </p:txBody>
      </p:sp>
      <p:sp>
        <p:nvSpPr>
          <p:cNvPr id="824" name="Google Shape;824;p72"/>
          <p:cNvSpPr txBox="1"/>
          <p:nvPr/>
        </p:nvSpPr>
        <p:spPr>
          <a:xfrm>
            <a:off x="3294125" y="1587700"/>
            <a:ext cx="5067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*</a:t>
            </a:r>
            <a:endParaRPr sz="4800"/>
          </a:p>
        </p:txBody>
      </p:sp>
      <p:sp>
        <p:nvSpPr>
          <p:cNvPr id="825" name="Google Shape;825;p72"/>
          <p:cNvSpPr txBox="1"/>
          <p:nvPr/>
        </p:nvSpPr>
        <p:spPr>
          <a:xfrm rot="1303282">
            <a:off x="4775588" y="1732889"/>
            <a:ext cx="837357" cy="4346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flatten</a:t>
            </a:r>
            <a:endParaRPr/>
          </a:p>
        </p:txBody>
      </p:sp>
      <p:pic>
        <p:nvPicPr>
          <p:cNvPr descr="chart" id="826" name="Google Shape;826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8375" y="1750968"/>
            <a:ext cx="301800" cy="274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" id="827" name="Google Shape;827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1825" y="1748768"/>
            <a:ext cx="301800" cy="274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" id="828" name="Google Shape;828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1625" y="1760718"/>
            <a:ext cx="301800" cy="274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" id="829" name="Google Shape;829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2625" y="1760718"/>
            <a:ext cx="301800" cy="274364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72"/>
          <p:cNvSpPr txBox="1"/>
          <p:nvPr/>
        </p:nvSpPr>
        <p:spPr>
          <a:xfrm>
            <a:off x="5702925" y="1585500"/>
            <a:ext cx="5067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x</a:t>
            </a:r>
            <a:endParaRPr sz="2400"/>
          </a:p>
        </p:txBody>
      </p:sp>
      <p:sp>
        <p:nvSpPr>
          <p:cNvPr id="831" name="Google Shape;831;p72"/>
          <p:cNvSpPr txBox="1"/>
          <p:nvPr/>
        </p:nvSpPr>
        <p:spPr>
          <a:xfrm>
            <a:off x="7150725" y="1585500"/>
            <a:ext cx="5067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x</a:t>
            </a:r>
            <a:endParaRPr sz="2400"/>
          </a:p>
        </p:txBody>
      </p:sp>
      <p:sp>
        <p:nvSpPr>
          <p:cNvPr id="832" name="Google Shape;832;p72"/>
          <p:cNvSpPr txBox="1"/>
          <p:nvPr/>
        </p:nvSpPr>
        <p:spPr>
          <a:xfrm>
            <a:off x="1586375" y="1147525"/>
            <a:ext cx="614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</a:t>
            </a:r>
            <a:r>
              <a:rPr baseline="-25000" lang="en" sz="1800">
                <a:solidFill>
                  <a:schemeClr val="dk1"/>
                </a:solidFill>
              </a:rPr>
              <a:t>1</a:t>
            </a:r>
            <a:endParaRPr baseline="-25000" sz="1800"/>
          </a:p>
        </p:txBody>
      </p:sp>
      <p:sp>
        <p:nvSpPr>
          <p:cNvPr id="833" name="Google Shape;833;p72"/>
          <p:cNvSpPr txBox="1"/>
          <p:nvPr/>
        </p:nvSpPr>
        <p:spPr>
          <a:xfrm>
            <a:off x="3262775" y="1147525"/>
            <a:ext cx="614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</a:t>
            </a:r>
            <a:r>
              <a:rPr baseline="-25000" lang="en" sz="1800">
                <a:solidFill>
                  <a:schemeClr val="dk1"/>
                </a:solidFill>
              </a:rPr>
              <a:t>2</a:t>
            </a:r>
            <a:endParaRPr baseline="-25000" sz="1800"/>
          </a:p>
        </p:txBody>
      </p:sp>
      <p:sp>
        <p:nvSpPr>
          <p:cNvPr id="834" name="Google Shape;834;p72"/>
          <p:cNvSpPr txBox="1"/>
          <p:nvPr/>
        </p:nvSpPr>
        <p:spPr>
          <a:xfrm>
            <a:off x="5624975" y="1147525"/>
            <a:ext cx="614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</a:t>
            </a:r>
            <a:r>
              <a:rPr baseline="-25000" lang="en" sz="1800">
                <a:solidFill>
                  <a:schemeClr val="dk1"/>
                </a:solidFill>
              </a:rPr>
              <a:t>3</a:t>
            </a:r>
            <a:endParaRPr baseline="-25000" sz="1800"/>
          </a:p>
        </p:txBody>
      </p:sp>
      <p:sp>
        <p:nvSpPr>
          <p:cNvPr id="835" name="Google Shape;835;p72"/>
          <p:cNvSpPr txBox="1"/>
          <p:nvPr/>
        </p:nvSpPr>
        <p:spPr>
          <a:xfrm>
            <a:off x="7072775" y="1147525"/>
            <a:ext cx="614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</a:t>
            </a:r>
            <a:r>
              <a:rPr baseline="-25000" lang="en" sz="1800">
                <a:solidFill>
                  <a:schemeClr val="dk1"/>
                </a:solidFill>
              </a:rPr>
              <a:t>4</a:t>
            </a:r>
            <a:endParaRPr baseline="-25000" sz="1800"/>
          </a:p>
        </p:txBody>
      </p:sp>
      <p:grpSp>
        <p:nvGrpSpPr>
          <p:cNvPr id="836" name="Google Shape;836;p72"/>
          <p:cNvGrpSpPr/>
          <p:nvPr/>
        </p:nvGrpSpPr>
        <p:grpSpPr>
          <a:xfrm>
            <a:off x="8513257" y="1113575"/>
            <a:ext cx="559800" cy="1570950"/>
            <a:chOff x="1960057" y="1494575"/>
            <a:chExt cx="559800" cy="1570950"/>
          </a:xfrm>
        </p:grpSpPr>
        <p:sp>
          <p:nvSpPr>
            <p:cNvPr id="837" name="Google Shape;837;p72"/>
            <p:cNvSpPr/>
            <p:nvPr/>
          </p:nvSpPr>
          <p:spPr>
            <a:xfrm>
              <a:off x="2152544" y="1494575"/>
              <a:ext cx="235200" cy="1453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8" name="Google Shape;838;p72"/>
            <p:cNvCxnSpPr/>
            <p:nvPr/>
          </p:nvCxnSpPr>
          <p:spPr>
            <a:xfrm>
              <a:off x="2152544" y="16253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9" name="Google Shape;839;p72"/>
            <p:cNvCxnSpPr/>
            <p:nvPr/>
          </p:nvCxnSpPr>
          <p:spPr>
            <a:xfrm>
              <a:off x="2152544" y="17777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0" name="Google Shape;840;p72"/>
            <p:cNvCxnSpPr/>
            <p:nvPr/>
          </p:nvCxnSpPr>
          <p:spPr>
            <a:xfrm>
              <a:off x="2152544" y="19301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1" name="Google Shape;841;p72"/>
            <p:cNvCxnSpPr/>
            <p:nvPr/>
          </p:nvCxnSpPr>
          <p:spPr>
            <a:xfrm>
              <a:off x="2152544" y="20825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2" name="Google Shape;842;p72"/>
            <p:cNvCxnSpPr/>
            <p:nvPr/>
          </p:nvCxnSpPr>
          <p:spPr>
            <a:xfrm>
              <a:off x="2152544" y="22349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3" name="Google Shape;843;p72"/>
            <p:cNvCxnSpPr/>
            <p:nvPr/>
          </p:nvCxnSpPr>
          <p:spPr>
            <a:xfrm>
              <a:off x="2152544" y="23873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4" name="Google Shape;844;p72"/>
            <p:cNvCxnSpPr/>
            <p:nvPr/>
          </p:nvCxnSpPr>
          <p:spPr>
            <a:xfrm>
              <a:off x="2152544" y="25397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5" name="Google Shape;845;p72"/>
            <p:cNvCxnSpPr/>
            <p:nvPr/>
          </p:nvCxnSpPr>
          <p:spPr>
            <a:xfrm>
              <a:off x="2152544" y="26921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46" name="Google Shape;846;p72"/>
            <p:cNvSpPr txBox="1"/>
            <p:nvPr/>
          </p:nvSpPr>
          <p:spPr>
            <a:xfrm rot="5400000">
              <a:off x="2031307" y="2576975"/>
              <a:ext cx="417300" cy="5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… </a:t>
              </a:r>
              <a:endParaRPr/>
            </a:p>
          </p:txBody>
        </p:sp>
      </p:grpSp>
      <p:sp>
        <p:nvSpPr>
          <p:cNvPr id="847" name="Google Shape;847;p72"/>
          <p:cNvSpPr txBox="1"/>
          <p:nvPr/>
        </p:nvSpPr>
        <p:spPr>
          <a:xfrm>
            <a:off x="8634050" y="10273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0.01</a:t>
            </a:r>
            <a:endParaRPr sz="700"/>
          </a:p>
        </p:txBody>
      </p:sp>
      <p:sp>
        <p:nvSpPr>
          <p:cNvPr id="848" name="Google Shape;848;p72"/>
          <p:cNvSpPr txBox="1"/>
          <p:nvPr/>
        </p:nvSpPr>
        <p:spPr>
          <a:xfrm>
            <a:off x="8634050" y="11797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0.01</a:t>
            </a:r>
            <a:endParaRPr sz="700"/>
          </a:p>
        </p:txBody>
      </p:sp>
      <p:sp>
        <p:nvSpPr>
          <p:cNvPr id="849" name="Google Shape;849;p72"/>
          <p:cNvSpPr txBox="1"/>
          <p:nvPr/>
        </p:nvSpPr>
        <p:spPr>
          <a:xfrm>
            <a:off x="8634050" y="13321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0.03</a:t>
            </a:r>
            <a:endParaRPr sz="700"/>
          </a:p>
        </p:txBody>
      </p:sp>
      <p:sp>
        <p:nvSpPr>
          <p:cNvPr id="850" name="Google Shape;850;p72"/>
          <p:cNvSpPr txBox="1"/>
          <p:nvPr/>
        </p:nvSpPr>
        <p:spPr>
          <a:xfrm>
            <a:off x="8634050" y="14845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0.0</a:t>
            </a:r>
            <a:endParaRPr sz="700"/>
          </a:p>
        </p:txBody>
      </p:sp>
      <p:sp>
        <p:nvSpPr>
          <p:cNvPr id="851" name="Google Shape;851;p72"/>
          <p:cNvSpPr txBox="1"/>
          <p:nvPr/>
        </p:nvSpPr>
        <p:spPr>
          <a:xfrm>
            <a:off x="8634050" y="16369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0.02</a:t>
            </a:r>
            <a:endParaRPr sz="700"/>
          </a:p>
        </p:txBody>
      </p:sp>
      <p:sp>
        <p:nvSpPr>
          <p:cNvPr id="852" name="Google Shape;852;p72"/>
          <p:cNvSpPr txBox="1"/>
          <p:nvPr/>
        </p:nvSpPr>
        <p:spPr>
          <a:xfrm>
            <a:off x="8634050" y="17893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0.99</a:t>
            </a:r>
            <a:endParaRPr sz="700"/>
          </a:p>
        </p:txBody>
      </p:sp>
      <p:cxnSp>
        <p:nvCxnSpPr>
          <p:cNvPr id="853" name="Google Shape;853;p72"/>
          <p:cNvCxnSpPr/>
          <p:nvPr/>
        </p:nvCxnSpPr>
        <p:spPr>
          <a:xfrm>
            <a:off x="8329875" y="1897888"/>
            <a:ext cx="25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54" name="Google Shape;854;p72"/>
          <p:cNvSpPr txBox="1"/>
          <p:nvPr/>
        </p:nvSpPr>
        <p:spPr>
          <a:xfrm>
            <a:off x="0" y="2848625"/>
            <a:ext cx="9144000" cy="20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The convolutional filters {W</a:t>
            </a:r>
            <a:r>
              <a:rPr baseline="-25000" lang="en" sz="2000">
                <a:solidFill>
                  <a:schemeClr val="dk1"/>
                </a:solidFill>
              </a:rPr>
              <a:t>1</a:t>
            </a:r>
            <a:r>
              <a:rPr lang="en" sz="2000">
                <a:solidFill>
                  <a:schemeClr val="dk1"/>
                </a:solidFill>
              </a:rPr>
              <a:t>, W</a:t>
            </a:r>
            <a:r>
              <a:rPr baseline="-25000" lang="en" sz="2000">
                <a:solidFill>
                  <a:schemeClr val="dk1"/>
                </a:solidFill>
              </a:rPr>
              <a:t>2</a:t>
            </a:r>
            <a:r>
              <a:rPr lang="en" sz="2000">
                <a:solidFill>
                  <a:schemeClr val="dk1"/>
                </a:solidFill>
              </a:rPr>
              <a:t>} and matrices {W</a:t>
            </a:r>
            <a:r>
              <a:rPr baseline="-25000" lang="en" sz="2000">
                <a:solidFill>
                  <a:schemeClr val="dk1"/>
                </a:solidFill>
              </a:rPr>
              <a:t>3</a:t>
            </a:r>
            <a:r>
              <a:rPr lang="en" sz="2000">
                <a:solidFill>
                  <a:schemeClr val="dk1"/>
                </a:solidFill>
              </a:rPr>
              <a:t>, W</a:t>
            </a:r>
            <a:r>
              <a:rPr baseline="-25000" lang="en" sz="2000">
                <a:solidFill>
                  <a:schemeClr val="dk1"/>
                </a:solidFill>
              </a:rPr>
              <a:t>4</a:t>
            </a:r>
            <a:r>
              <a:rPr lang="en" sz="2000">
                <a:solidFill>
                  <a:schemeClr val="dk1"/>
                </a:solidFill>
              </a:rPr>
              <a:t>} are the </a:t>
            </a:r>
            <a:r>
              <a:rPr b="1" lang="en" sz="2000">
                <a:solidFill>
                  <a:schemeClr val="dk1"/>
                </a:solidFill>
              </a:rPr>
              <a:t>trainable parameters</a:t>
            </a:r>
            <a:r>
              <a:rPr lang="en" sz="2000">
                <a:solidFill>
                  <a:schemeClr val="dk1"/>
                </a:solidFill>
              </a:rPr>
              <a:t> of f(); Trained to maximize accuracy (/ minimize error).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</a:t>
            </a:r>
            <a:r>
              <a:rPr baseline="-25000" lang="en" sz="2000">
                <a:solidFill>
                  <a:schemeClr val="dk1"/>
                </a:solidFill>
              </a:rPr>
              <a:t>4</a:t>
            </a:r>
            <a:r>
              <a:rPr lang="en" sz="2000">
                <a:solidFill>
                  <a:schemeClr val="dk1"/>
                </a:solidFill>
              </a:rPr>
              <a:t> must have: # columns = size of vocabulary.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Last </a:t>
            </a:r>
            <a:r>
              <a:rPr lang="en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σ</a:t>
            </a:r>
            <a:r>
              <a:rPr lang="en" sz="2000">
                <a:solidFill>
                  <a:schemeClr val="dk1"/>
                </a:solidFill>
              </a:rPr>
              <a:t> must output in range [0, 1], e.g. sigmoid: </a:t>
            </a:r>
            <a:r>
              <a:rPr lang="en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σ</a:t>
            </a:r>
            <a:r>
              <a:rPr lang="en" sz="2000">
                <a:solidFill>
                  <a:schemeClr val="dk1"/>
                </a:solidFill>
              </a:rPr>
              <a:t>(z) = 1/(1+exp(-z))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grpSp>
        <p:nvGrpSpPr>
          <p:cNvPr id="855" name="Google Shape;855;p72"/>
          <p:cNvGrpSpPr/>
          <p:nvPr/>
        </p:nvGrpSpPr>
        <p:grpSpPr>
          <a:xfrm>
            <a:off x="2710296" y="2086494"/>
            <a:ext cx="829939" cy="676953"/>
            <a:chOff x="2710296" y="2086494"/>
            <a:chExt cx="829939" cy="676953"/>
          </a:xfrm>
        </p:grpSpPr>
        <p:sp>
          <p:nvSpPr>
            <p:cNvPr id="856" name="Google Shape;856;p72"/>
            <p:cNvSpPr/>
            <p:nvPr/>
          </p:nvSpPr>
          <p:spPr>
            <a:xfrm>
              <a:off x="2710296" y="2203961"/>
              <a:ext cx="535500" cy="348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72"/>
            <p:cNvSpPr/>
            <p:nvPr/>
          </p:nvSpPr>
          <p:spPr>
            <a:xfrm>
              <a:off x="2760108" y="2256607"/>
              <a:ext cx="535500" cy="3489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72"/>
            <p:cNvSpPr/>
            <p:nvPr/>
          </p:nvSpPr>
          <p:spPr>
            <a:xfrm>
              <a:off x="2909544" y="2414547"/>
              <a:ext cx="535500" cy="348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72"/>
            <p:cNvSpPr txBox="1"/>
            <p:nvPr/>
          </p:nvSpPr>
          <p:spPr>
            <a:xfrm rot="2399996">
              <a:off x="3252222" y="2150844"/>
              <a:ext cx="260429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… </a:t>
              </a:r>
              <a:endParaRPr/>
            </a:p>
          </p:txBody>
        </p:sp>
      </p:grpSp>
      <p:cxnSp>
        <p:nvCxnSpPr>
          <p:cNvPr id="860" name="Google Shape;860;p72"/>
          <p:cNvCxnSpPr/>
          <p:nvPr/>
        </p:nvCxnSpPr>
        <p:spPr>
          <a:xfrm>
            <a:off x="1818125" y="1501613"/>
            <a:ext cx="300" cy="1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61" name="Google Shape;861;p72"/>
          <p:cNvCxnSpPr/>
          <p:nvPr/>
        </p:nvCxnSpPr>
        <p:spPr>
          <a:xfrm>
            <a:off x="3494525" y="1501613"/>
            <a:ext cx="300" cy="1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62" name="Google Shape;862;p72"/>
          <p:cNvCxnSpPr/>
          <p:nvPr/>
        </p:nvCxnSpPr>
        <p:spPr>
          <a:xfrm>
            <a:off x="5856725" y="1501613"/>
            <a:ext cx="300" cy="1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63" name="Google Shape;863;p72"/>
          <p:cNvCxnSpPr/>
          <p:nvPr/>
        </p:nvCxnSpPr>
        <p:spPr>
          <a:xfrm>
            <a:off x="7304525" y="1501613"/>
            <a:ext cx="300" cy="1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864" name="Google Shape;864;p72"/>
          <p:cNvGrpSpPr/>
          <p:nvPr/>
        </p:nvGrpSpPr>
        <p:grpSpPr>
          <a:xfrm>
            <a:off x="4386696" y="2086494"/>
            <a:ext cx="829939" cy="676953"/>
            <a:chOff x="2710296" y="2086494"/>
            <a:chExt cx="829939" cy="676953"/>
          </a:xfrm>
        </p:grpSpPr>
        <p:sp>
          <p:nvSpPr>
            <p:cNvPr id="865" name="Google Shape;865;p72"/>
            <p:cNvSpPr/>
            <p:nvPr/>
          </p:nvSpPr>
          <p:spPr>
            <a:xfrm>
              <a:off x="2710296" y="2203961"/>
              <a:ext cx="535500" cy="348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72"/>
            <p:cNvSpPr/>
            <p:nvPr/>
          </p:nvSpPr>
          <p:spPr>
            <a:xfrm>
              <a:off x="2760108" y="2256607"/>
              <a:ext cx="535500" cy="3489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72"/>
            <p:cNvSpPr/>
            <p:nvPr/>
          </p:nvSpPr>
          <p:spPr>
            <a:xfrm>
              <a:off x="2909544" y="2414547"/>
              <a:ext cx="535500" cy="348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72"/>
            <p:cNvSpPr txBox="1"/>
            <p:nvPr/>
          </p:nvSpPr>
          <p:spPr>
            <a:xfrm rot="2399996">
              <a:off x="3252222" y="2150844"/>
              <a:ext cx="260429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… </a:t>
              </a:r>
              <a:endParaRPr/>
            </a:p>
          </p:txBody>
        </p:sp>
      </p:grpSp>
      <p:cxnSp>
        <p:nvCxnSpPr>
          <p:cNvPr id="869" name="Google Shape;869;p72"/>
          <p:cNvCxnSpPr/>
          <p:nvPr/>
        </p:nvCxnSpPr>
        <p:spPr>
          <a:xfrm>
            <a:off x="3075475" y="1873450"/>
            <a:ext cx="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870" name="Google Shape;870;p72"/>
          <p:cNvCxnSpPr/>
          <p:nvPr/>
        </p:nvCxnSpPr>
        <p:spPr>
          <a:xfrm>
            <a:off x="4675675" y="1873450"/>
            <a:ext cx="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871" name="Google Shape;871;p72"/>
          <p:cNvCxnSpPr/>
          <p:nvPr/>
        </p:nvCxnSpPr>
        <p:spPr>
          <a:xfrm>
            <a:off x="5464600" y="1873450"/>
            <a:ext cx="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872" name="Google Shape;872;p72"/>
          <p:cNvSpPr/>
          <p:nvPr/>
        </p:nvSpPr>
        <p:spPr>
          <a:xfrm>
            <a:off x="5416325" y="2239075"/>
            <a:ext cx="104100" cy="505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3" name="Google Shape;873;p72"/>
          <p:cNvCxnSpPr/>
          <p:nvPr/>
        </p:nvCxnSpPr>
        <p:spPr>
          <a:xfrm>
            <a:off x="6912400" y="1873450"/>
            <a:ext cx="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874" name="Google Shape;874;p72"/>
          <p:cNvSpPr/>
          <p:nvPr/>
        </p:nvSpPr>
        <p:spPr>
          <a:xfrm>
            <a:off x="6864125" y="2239075"/>
            <a:ext cx="104100" cy="505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72"/>
          <p:cNvSpPr/>
          <p:nvPr/>
        </p:nvSpPr>
        <p:spPr>
          <a:xfrm>
            <a:off x="-25600" y="3236425"/>
            <a:ext cx="457800" cy="27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3"/>
          <p:cNvSpPr txBox="1"/>
          <p:nvPr>
            <p:ph idx="1" type="subTitle"/>
          </p:nvPr>
        </p:nvSpPr>
        <p:spPr>
          <a:xfrm>
            <a:off x="276150" y="93425"/>
            <a:ext cx="8591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lang="en" sz="2400">
                <a:solidFill>
                  <a:srgbClr val="434343"/>
                </a:solidFill>
              </a:rPr>
              <a:t>Computer Vision: Image Classification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882" name="Google Shape;882;p73"/>
          <p:cNvSpPr txBox="1"/>
          <p:nvPr/>
        </p:nvSpPr>
        <p:spPr>
          <a:xfrm>
            <a:off x="0" y="562625"/>
            <a:ext cx="91776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The convolutional filters {W</a:t>
            </a:r>
            <a:r>
              <a:rPr baseline="-25000" lang="en" sz="2000">
                <a:solidFill>
                  <a:schemeClr val="dk1"/>
                </a:solidFill>
              </a:rPr>
              <a:t>1</a:t>
            </a:r>
            <a:r>
              <a:rPr lang="en" sz="2000">
                <a:solidFill>
                  <a:schemeClr val="dk1"/>
                </a:solidFill>
              </a:rPr>
              <a:t>, W</a:t>
            </a:r>
            <a:r>
              <a:rPr baseline="-25000" lang="en" sz="2000">
                <a:solidFill>
                  <a:schemeClr val="dk1"/>
                </a:solidFill>
              </a:rPr>
              <a:t>2</a:t>
            </a:r>
            <a:r>
              <a:rPr lang="en" sz="2000">
                <a:solidFill>
                  <a:schemeClr val="dk1"/>
                </a:solidFill>
              </a:rPr>
              <a:t>} and matrices {W</a:t>
            </a:r>
            <a:r>
              <a:rPr baseline="-25000" lang="en" sz="2000">
                <a:solidFill>
                  <a:schemeClr val="dk1"/>
                </a:solidFill>
              </a:rPr>
              <a:t>3</a:t>
            </a:r>
            <a:r>
              <a:rPr lang="en" sz="2000">
                <a:solidFill>
                  <a:schemeClr val="dk1"/>
                </a:solidFill>
              </a:rPr>
              <a:t>, W</a:t>
            </a:r>
            <a:r>
              <a:rPr baseline="-25000" lang="en" sz="2000">
                <a:solidFill>
                  <a:schemeClr val="dk1"/>
                </a:solidFill>
              </a:rPr>
              <a:t>4</a:t>
            </a:r>
            <a:r>
              <a:rPr lang="en" sz="2000">
                <a:solidFill>
                  <a:schemeClr val="dk1"/>
                </a:solidFill>
              </a:rPr>
              <a:t>} are the </a:t>
            </a:r>
            <a:r>
              <a:rPr b="1" lang="en" sz="2000">
                <a:solidFill>
                  <a:schemeClr val="dk1"/>
                </a:solidFill>
              </a:rPr>
              <a:t>trainable parameters</a:t>
            </a:r>
            <a:r>
              <a:rPr lang="en" sz="2000">
                <a:solidFill>
                  <a:schemeClr val="dk1"/>
                </a:solidFill>
              </a:rPr>
              <a:t> of f(); Trained to maximize accuracy (/ minimize error).</a:t>
            </a:r>
            <a:endParaRPr sz="2000"/>
          </a:p>
        </p:txBody>
      </p:sp>
      <p:pic>
        <p:nvPicPr>
          <p:cNvPr descr="gif.download" id="883" name="Google Shape;88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334" y="3954175"/>
            <a:ext cx="3546241" cy="1004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f.download" id="884" name="Google Shape;88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325" y="1791524"/>
            <a:ext cx="4243466" cy="46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f.download" id="885" name="Google Shape;885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28275"/>
            <a:ext cx="8839200" cy="462612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73"/>
          <p:cNvSpPr txBox="1"/>
          <p:nvPr/>
        </p:nvSpPr>
        <p:spPr>
          <a:xfrm>
            <a:off x="-16800" y="1713375"/>
            <a:ext cx="22983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Notation</a:t>
            </a:r>
            <a:endParaRPr sz="2000"/>
          </a:p>
        </p:txBody>
      </p:sp>
      <p:sp>
        <p:nvSpPr>
          <p:cNvPr id="887" name="Google Shape;887;p73"/>
          <p:cNvSpPr txBox="1"/>
          <p:nvPr/>
        </p:nvSpPr>
        <p:spPr>
          <a:xfrm>
            <a:off x="-16800" y="2475369"/>
            <a:ext cx="91776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Error:                                                                  … or ...</a:t>
            </a:r>
            <a:endParaRPr sz="2000"/>
          </a:p>
        </p:txBody>
      </p:sp>
      <p:sp>
        <p:nvSpPr>
          <p:cNvPr id="888" name="Google Shape;888;p73"/>
          <p:cNvSpPr txBox="1"/>
          <p:nvPr/>
        </p:nvSpPr>
        <p:spPr>
          <a:xfrm>
            <a:off x="-16800" y="3542169"/>
            <a:ext cx="91776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Minimize loss (e.g. via Stochastic Gradient Descent) </a:t>
            </a:r>
            <a:endParaRPr sz="2000"/>
          </a:p>
        </p:txBody>
      </p:sp>
      <p:pic>
        <p:nvPicPr>
          <p:cNvPr id="889" name="Google Shape;889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0126" y="2471314"/>
            <a:ext cx="3958600" cy="4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18" name="Google Shape;21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" sz="2400"/>
              <a:t>What is Machine Learning </a:t>
            </a:r>
            <a:r>
              <a:rPr b="1" lang="en" sz="2400"/>
              <a:t>[quick recap]</a:t>
            </a:r>
            <a:endParaRPr b="1"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Major Components of ML programs.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Summary of “Deep Learning”.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Computer Vision example.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is TensorFlow </a:t>
            </a:r>
            <a:r>
              <a:rPr b="1" lang="en" sz="2400"/>
              <a:t>[Framework + Examples]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TensorFlow for Document Classification </a:t>
            </a:r>
            <a:r>
              <a:rPr b="1" lang="en" sz="2400"/>
              <a:t>[Demonstration]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19" name="Google Shape;21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7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896" name="Google Shape;896;p74"/>
          <p:cNvSpPr txBox="1"/>
          <p:nvPr>
            <p:ph idx="1" type="body"/>
          </p:nvPr>
        </p:nvSpPr>
        <p:spPr>
          <a:xfrm>
            <a:off x="150725" y="771475"/>
            <a:ext cx="351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With one parameter:</a:t>
            </a:r>
            <a:endParaRPr sz="2400"/>
          </a:p>
        </p:txBody>
      </p:sp>
      <p:pic>
        <p:nvPicPr>
          <p:cNvPr id="897" name="Google Shape;89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00" y="1633925"/>
            <a:ext cx="2906075" cy="21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74"/>
          <p:cNvSpPr txBox="1"/>
          <p:nvPr>
            <p:ph idx="1" type="body"/>
          </p:nvPr>
        </p:nvSpPr>
        <p:spPr>
          <a:xfrm>
            <a:off x="4646525" y="771475"/>
            <a:ext cx="388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With two parameters:</a:t>
            </a:r>
            <a:endParaRPr sz="2400"/>
          </a:p>
        </p:txBody>
      </p:sp>
      <p:sp>
        <p:nvSpPr>
          <p:cNvPr id="899" name="Google Shape;899;p74"/>
          <p:cNvSpPr txBox="1"/>
          <p:nvPr>
            <p:ph idx="1" type="body"/>
          </p:nvPr>
        </p:nvSpPr>
        <p:spPr>
          <a:xfrm>
            <a:off x="150725" y="4461550"/>
            <a:ext cx="89934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Modern Neural Networks have millions of parameters.</a:t>
            </a:r>
            <a:endParaRPr sz="2400"/>
          </a:p>
        </p:txBody>
      </p:sp>
      <p:pic>
        <p:nvPicPr>
          <p:cNvPr id="900" name="Google Shape;90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267" y="1444825"/>
            <a:ext cx="3339125" cy="25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seems hard :’( </a:t>
            </a:r>
            <a:endParaRPr/>
          </a:p>
        </p:txBody>
      </p:sp>
      <p:sp>
        <p:nvSpPr>
          <p:cNvPr id="907" name="Google Shape;907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 get the idea. I dont know how to proceed…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Do not worry! Welcome to 2019 …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You can do *all* the above in few lines of python code!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People have figured it out for you.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TensorFlow does the calculus for you. You only provide high-level instructions!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Sample code upcoming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Sometimes you can just use pre-trained models!</a:t>
            </a:r>
            <a:endParaRPr sz="2400"/>
          </a:p>
        </p:txBody>
      </p:sp>
      <p:sp>
        <p:nvSpPr>
          <p:cNvPr id="908" name="Google Shape;908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 fine. TensorFlow can do the hard work.</a:t>
            </a:r>
            <a:endParaRPr/>
          </a:p>
        </p:txBody>
      </p:sp>
      <p:sp>
        <p:nvSpPr>
          <p:cNvPr id="914" name="Google Shape;914;p76"/>
          <p:cNvSpPr txBox="1"/>
          <p:nvPr>
            <p:ph idx="1" type="body"/>
          </p:nvPr>
        </p:nvSpPr>
        <p:spPr>
          <a:xfrm>
            <a:off x="311700" y="3200325"/>
            <a:ext cx="8520600" cy="13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" sz="2400"/>
              <a:t>But, what’s happening in the W’s after training?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It is possible to visualize them!</a:t>
            </a:r>
            <a:endParaRPr sz="2400"/>
          </a:p>
        </p:txBody>
      </p:sp>
      <p:pic>
        <p:nvPicPr>
          <p:cNvPr id="915" name="Google Shape;91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50" y="1337625"/>
            <a:ext cx="996000" cy="66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250" y="1413831"/>
            <a:ext cx="996000" cy="66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450" y="1466154"/>
            <a:ext cx="996000" cy="66332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76"/>
          <p:cNvSpPr/>
          <p:nvPr/>
        </p:nvSpPr>
        <p:spPr>
          <a:xfrm>
            <a:off x="1548825" y="1589338"/>
            <a:ext cx="506700" cy="31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76"/>
          <p:cNvSpPr/>
          <p:nvPr/>
        </p:nvSpPr>
        <p:spPr>
          <a:xfrm>
            <a:off x="2438100" y="1589338"/>
            <a:ext cx="506700" cy="31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76"/>
          <p:cNvSpPr/>
          <p:nvPr/>
        </p:nvSpPr>
        <p:spPr>
          <a:xfrm>
            <a:off x="3251175" y="1589338"/>
            <a:ext cx="506700" cy="31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76"/>
          <p:cNvSpPr/>
          <p:nvPr/>
        </p:nvSpPr>
        <p:spPr>
          <a:xfrm>
            <a:off x="4089375" y="1589338"/>
            <a:ext cx="506700" cy="31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76"/>
          <p:cNvSpPr/>
          <p:nvPr/>
        </p:nvSpPr>
        <p:spPr>
          <a:xfrm>
            <a:off x="4851375" y="1589338"/>
            <a:ext cx="506700" cy="31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76"/>
          <p:cNvSpPr/>
          <p:nvPr/>
        </p:nvSpPr>
        <p:spPr>
          <a:xfrm>
            <a:off x="5613375" y="1589338"/>
            <a:ext cx="506700" cy="31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76"/>
          <p:cNvSpPr/>
          <p:nvPr/>
        </p:nvSpPr>
        <p:spPr>
          <a:xfrm>
            <a:off x="6299175" y="1589338"/>
            <a:ext cx="506700" cy="31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76"/>
          <p:cNvSpPr/>
          <p:nvPr/>
        </p:nvSpPr>
        <p:spPr>
          <a:xfrm>
            <a:off x="7061175" y="1589338"/>
            <a:ext cx="506700" cy="31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76"/>
          <p:cNvSpPr/>
          <p:nvPr/>
        </p:nvSpPr>
        <p:spPr>
          <a:xfrm>
            <a:off x="7823175" y="1589338"/>
            <a:ext cx="506700" cy="31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7" name="Google Shape;927;p76"/>
          <p:cNvCxnSpPr>
            <a:endCxn id="918" idx="1"/>
          </p:cNvCxnSpPr>
          <p:nvPr/>
        </p:nvCxnSpPr>
        <p:spPr>
          <a:xfrm>
            <a:off x="1382025" y="1744588"/>
            <a:ext cx="1668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28" name="Google Shape;928;p76"/>
          <p:cNvCxnSpPr>
            <a:stCxn id="918" idx="3"/>
            <a:endCxn id="919" idx="1"/>
          </p:cNvCxnSpPr>
          <p:nvPr/>
        </p:nvCxnSpPr>
        <p:spPr>
          <a:xfrm>
            <a:off x="2055525" y="1745488"/>
            <a:ext cx="38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29" name="Google Shape;929;p76"/>
          <p:cNvCxnSpPr>
            <a:stCxn id="919" idx="3"/>
            <a:endCxn id="920" idx="1"/>
          </p:cNvCxnSpPr>
          <p:nvPr/>
        </p:nvCxnSpPr>
        <p:spPr>
          <a:xfrm>
            <a:off x="2944800" y="1745488"/>
            <a:ext cx="30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30" name="Google Shape;930;p76"/>
          <p:cNvCxnSpPr>
            <a:stCxn id="920" idx="3"/>
            <a:endCxn id="921" idx="1"/>
          </p:cNvCxnSpPr>
          <p:nvPr/>
        </p:nvCxnSpPr>
        <p:spPr>
          <a:xfrm>
            <a:off x="3757875" y="1745488"/>
            <a:ext cx="33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31" name="Google Shape;931;p76"/>
          <p:cNvCxnSpPr>
            <a:stCxn id="921" idx="3"/>
            <a:endCxn id="922" idx="1"/>
          </p:cNvCxnSpPr>
          <p:nvPr/>
        </p:nvCxnSpPr>
        <p:spPr>
          <a:xfrm>
            <a:off x="4596075" y="1745488"/>
            <a:ext cx="25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32" name="Google Shape;932;p76"/>
          <p:cNvCxnSpPr>
            <a:stCxn id="922" idx="3"/>
            <a:endCxn id="923" idx="1"/>
          </p:cNvCxnSpPr>
          <p:nvPr/>
        </p:nvCxnSpPr>
        <p:spPr>
          <a:xfrm>
            <a:off x="5358075" y="1745488"/>
            <a:ext cx="25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33" name="Google Shape;933;p76"/>
          <p:cNvCxnSpPr>
            <a:stCxn id="923" idx="3"/>
            <a:endCxn id="924" idx="1"/>
          </p:cNvCxnSpPr>
          <p:nvPr/>
        </p:nvCxnSpPr>
        <p:spPr>
          <a:xfrm>
            <a:off x="6120075" y="1745488"/>
            <a:ext cx="17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34" name="Google Shape;934;p76"/>
          <p:cNvCxnSpPr>
            <a:stCxn id="924" idx="3"/>
            <a:endCxn id="925" idx="1"/>
          </p:cNvCxnSpPr>
          <p:nvPr/>
        </p:nvCxnSpPr>
        <p:spPr>
          <a:xfrm>
            <a:off x="6805875" y="1745488"/>
            <a:ext cx="25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35" name="Google Shape;935;p76"/>
          <p:cNvCxnSpPr>
            <a:stCxn id="925" idx="3"/>
            <a:endCxn id="926" idx="1"/>
          </p:cNvCxnSpPr>
          <p:nvPr/>
        </p:nvCxnSpPr>
        <p:spPr>
          <a:xfrm>
            <a:off x="7567875" y="1745488"/>
            <a:ext cx="25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36" name="Google Shape;936;p76"/>
          <p:cNvSpPr txBox="1"/>
          <p:nvPr/>
        </p:nvSpPr>
        <p:spPr>
          <a:xfrm>
            <a:off x="1617725" y="1435300"/>
            <a:ext cx="5067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*</a:t>
            </a:r>
            <a:endParaRPr sz="4800"/>
          </a:p>
        </p:txBody>
      </p:sp>
      <p:sp>
        <p:nvSpPr>
          <p:cNvPr id="937" name="Google Shape;937;p76"/>
          <p:cNvSpPr txBox="1"/>
          <p:nvPr/>
        </p:nvSpPr>
        <p:spPr>
          <a:xfrm>
            <a:off x="3294125" y="1435300"/>
            <a:ext cx="5067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*</a:t>
            </a:r>
            <a:endParaRPr sz="4800"/>
          </a:p>
        </p:txBody>
      </p:sp>
      <p:sp>
        <p:nvSpPr>
          <p:cNvPr id="938" name="Google Shape;938;p76"/>
          <p:cNvSpPr txBox="1"/>
          <p:nvPr/>
        </p:nvSpPr>
        <p:spPr>
          <a:xfrm rot="1303282">
            <a:off x="4775588" y="1580489"/>
            <a:ext cx="837357" cy="4346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flatten</a:t>
            </a:r>
            <a:endParaRPr/>
          </a:p>
        </p:txBody>
      </p:sp>
      <p:pic>
        <p:nvPicPr>
          <p:cNvPr descr="chart" id="939" name="Google Shape;939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8375" y="1598568"/>
            <a:ext cx="301800" cy="274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" id="940" name="Google Shape;940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1825" y="1596368"/>
            <a:ext cx="301800" cy="274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" id="941" name="Google Shape;941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1625" y="1608318"/>
            <a:ext cx="301800" cy="274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" id="942" name="Google Shape;942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2625" y="1608318"/>
            <a:ext cx="301800" cy="274364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76"/>
          <p:cNvSpPr txBox="1"/>
          <p:nvPr/>
        </p:nvSpPr>
        <p:spPr>
          <a:xfrm>
            <a:off x="5702925" y="1433100"/>
            <a:ext cx="5067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x</a:t>
            </a:r>
            <a:endParaRPr sz="2400"/>
          </a:p>
        </p:txBody>
      </p:sp>
      <p:sp>
        <p:nvSpPr>
          <p:cNvPr id="944" name="Google Shape;944;p76"/>
          <p:cNvSpPr txBox="1"/>
          <p:nvPr/>
        </p:nvSpPr>
        <p:spPr>
          <a:xfrm>
            <a:off x="7150725" y="1433100"/>
            <a:ext cx="5067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x</a:t>
            </a:r>
            <a:endParaRPr sz="2400"/>
          </a:p>
        </p:txBody>
      </p:sp>
      <p:sp>
        <p:nvSpPr>
          <p:cNvPr id="945" name="Google Shape;945;p76"/>
          <p:cNvSpPr txBox="1"/>
          <p:nvPr/>
        </p:nvSpPr>
        <p:spPr>
          <a:xfrm>
            <a:off x="1586375" y="995125"/>
            <a:ext cx="614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</a:t>
            </a:r>
            <a:r>
              <a:rPr baseline="-25000" lang="en" sz="1800">
                <a:solidFill>
                  <a:schemeClr val="dk1"/>
                </a:solidFill>
              </a:rPr>
              <a:t>1</a:t>
            </a:r>
            <a:endParaRPr baseline="-25000" sz="1800"/>
          </a:p>
        </p:txBody>
      </p:sp>
      <p:sp>
        <p:nvSpPr>
          <p:cNvPr id="946" name="Google Shape;946;p76"/>
          <p:cNvSpPr txBox="1"/>
          <p:nvPr/>
        </p:nvSpPr>
        <p:spPr>
          <a:xfrm>
            <a:off x="3262775" y="995125"/>
            <a:ext cx="614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</a:t>
            </a:r>
            <a:r>
              <a:rPr baseline="-25000" lang="en" sz="1800">
                <a:solidFill>
                  <a:schemeClr val="dk1"/>
                </a:solidFill>
              </a:rPr>
              <a:t>2</a:t>
            </a:r>
            <a:endParaRPr baseline="-25000" sz="1800"/>
          </a:p>
        </p:txBody>
      </p:sp>
      <p:sp>
        <p:nvSpPr>
          <p:cNvPr id="947" name="Google Shape;947;p76"/>
          <p:cNvSpPr txBox="1"/>
          <p:nvPr/>
        </p:nvSpPr>
        <p:spPr>
          <a:xfrm>
            <a:off x="5624975" y="995125"/>
            <a:ext cx="614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</a:t>
            </a:r>
            <a:r>
              <a:rPr baseline="-25000" lang="en" sz="1800">
                <a:solidFill>
                  <a:schemeClr val="dk1"/>
                </a:solidFill>
              </a:rPr>
              <a:t>3</a:t>
            </a:r>
            <a:endParaRPr baseline="-25000" sz="1800"/>
          </a:p>
        </p:txBody>
      </p:sp>
      <p:sp>
        <p:nvSpPr>
          <p:cNvPr id="948" name="Google Shape;948;p76"/>
          <p:cNvSpPr txBox="1"/>
          <p:nvPr/>
        </p:nvSpPr>
        <p:spPr>
          <a:xfrm>
            <a:off x="7072775" y="995125"/>
            <a:ext cx="614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</a:t>
            </a:r>
            <a:r>
              <a:rPr baseline="-25000" lang="en" sz="1800">
                <a:solidFill>
                  <a:schemeClr val="dk1"/>
                </a:solidFill>
              </a:rPr>
              <a:t>4</a:t>
            </a:r>
            <a:endParaRPr baseline="-25000" sz="1800"/>
          </a:p>
        </p:txBody>
      </p:sp>
      <p:grpSp>
        <p:nvGrpSpPr>
          <p:cNvPr id="949" name="Google Shape;949;p76"/>
          <p:cNvGrpSpPr/>
          <p:nvPr/>
        </p:nvGrpSpPr>
        <p:grpSpPr>
          <a:xfrm>
            <a:off x="8513257" y="961175"/>
            <a:ext cx="559800" cy="1570950"/>
            <a:chOff x="1960057" y="1494575"/>
            <a:chExt cx="559800" cy="1570950"/>
          </a:xfrm>
        </p:grpSpPr>
        <p:sp>
          <p:nvSpPr>
            <p:cNvPr id="950" name="Google Shape;950;p76"/>
            <p:cNvSpPr/>
            <p:nvPr/>
          </p:nvSpPr>
          <p:spPr>
            <a:xfrm>
              <a:off x="2152544" y="1494575"/>
              <a:ext cx="235200" cy="1453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51" name="Google Shape;951;p76"/>
            <p:cNvCxnSpPr/>
            <p:nvPr/>
          </p:nvCxnSpPr>
          <p:spPr>
            <a:xfrm>
              <a:off x="2152544" y="16253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2" name="Google Shape;952;p76"/>
            <p:cNvCxnSpPr/>
            <p:nvPr/>
          </p:nvCxnSpPr>
          <p:spPr>
            <a:xfrm>
              <a:off x="2152544" y="17777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3" name="Google Shape;953;p76"/>
            <p:cNvCxnSpPr/>
            <p:nvPr/>
          </p:nvCxnSpPr>
          <p:spPr>
            <a:xfrm>
              <a:off x="2152544" y="19301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4" name="Google Shape;954;p76"/>
            <p:cNvCxnSpPr/>
            <p:nvPr/>
          </p:nvCxnSpPr>
          <p:spPr>
            <a:xfrm>
              <a:off x="2152544" y="20825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5" name="Google Shape;955;p76"/>
            <p:cNvCxnSpPr/>
            <p:nvPr/>
          </p:nvCxnSpPr>
          <p:spPr>
            <a:xfrm>
              <a:off x="2152544" y="22349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6" name="Google Shape;956;p76"/>
            <p:cNvCxnSpPr/>
            <p:nvPr/>
          </p:nvCxnSpPr>
          <p:spPr>
            <a:xfrm>
              <a:off x="2152544" y="23873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7" name="Google Shape;957;p76"/>
            <p:cNvCxnSpPr/>
            <p:nvPr/>
          </p:nvCxnSpPr>
          <p:spPr>
            <a:xfrm>
              <a:off x="2152544" y="25397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8" name="Google Shape;958;p76"/>
            <p:cNvCxnSpPr/>
            <p:nvPr/>
          </p:nvCxnSpPr>
          <p:spPr>
            <a:xfrm>
              <a:off x="2152544" y="2692150"/>
              <a:ext cx="23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59" name="Google Shape;959;p76"/>
            <p:cNvSpPr txBox="1"/>
            <p:nvPr/>
          </p:nvSpPr>
          <p:spPr>
            <a:xfrm rot="5400000">
              <a:off x="2031307" y="2576975"/>
              <a:ext cx="417300" cy="5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… </a:t>
              </a:r>
              <a:endParaRPr/>
            </a:p>
          </p:txBody>
        </p:sp>
      </p:grpSp>
      <p:sp>
        <p:nvSpPr>
          <p:cNvPr id="960" name="Google Shape;960;p76"/>
          <p:cNvSpPr txBox="1"/>
          <p:nvPr/>
        </p:nvSpPr>
        <p:spPr>
          <a:xfrm>
            <a:off x="8634050" y="8749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0.01</a:t>
            </a:r>
            <a:endParaRPr sz="700"/>
          </a:p>
        </p:txBody>
      </p:sp>
      <p:sp>
        <p:nvSpPr>
          <p:cNvPr id="961" name="Google Shape;961;p76"/>
          <p:cNvSpPr txBox="1"/>
          <p:nvPr/>
        </p:nvSpPr>
        <p:spPr>
          <a:xfrm>
            <a:off x="8634050" y="10273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0.01</a:t>
            </a:r>
            <a:endParaRPr sz="700"/>
          </a:p>
        </p:txBody>
      </p:sp>
      <p:sp>
        <p:nvSpPr>
          <p:cNvPr id="962" name="Google Shape;962;p76"/>
          <p:cNvSpPr txBox="1"/>
          <p:nvPr/>
        </p:nvSpPr>
        <p:spPr>
          <a:xfrm>
            <a:off x="8634050" y="11797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0.03</a:t>
            </a:r>
            <a:endParaRPr sz="700"/>
          </a:p>
        </p:txBody>
      </p:sp>
      <p:sp>
        <p:nvSpPr>
          <p:cNvPr id="963" name="Google Shape;963;p76"/>
          <p:cNvSpPr txBox="1"/>
          <p:nvPr/>
        </p:nvSpPr>
        <p:spPr>
          <a:xfrm>
            <a:off x="8634050" y="13321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0.0</a:t>
            </a:r>
            <a:endParaRPr sz="700"/>
          </a:p>
        </p:txBody>
      </p:sp>
      <p:sp>
        <p:nvSpPr>
          <p:cNvPr id="964" name="Google Shape;964;p76"/>
          <p:cNvSpPr txBox="1"/>
          <p:nvPr/>
        </p:nvSpPr>
        <p:spPr>
          <a:xfrm>
            <a:off x="8634050" y="14845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0.02</a:t>
            </a:r>
            <a:endParaRPr sz="700"/>
          </a:p>
        </p:txBody>
      </p:sp>
      <p:sp>
        <p:nvSpPr>
          <p:cNvPr id="965" name="Google Shape;965;p76"/>
          <p:cNvSpPr txBox="1"/>
          <p:nvPr/>
        </p:nvSpPr>
        <p:spPr>
          <a:xfrm>
            <a:off x="8634050" y="1636925"/>
            <a:ext cx="49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0.99</a:t>
            </a:r>
            <a:endParaRPr sz="700"/>
          </a:p>
        </p:txBody>
      </p:sp>
      <p:cxnSp>
        <p:nvCxnSpPr>
          <p:cNvPr id="966" name="Google Shape;966;p76"/>
          <p:cNvCxnSpPr/>
          <p:nvPr/>
        </p:nvCxnSpPr>
        <p:spPr>
          <a:xfrm>
            <a:off x="8329875" y="1745488"/>
            <a:ext cx="25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967" name="Google Shape;967;p76"/>
          <p:cNvGrpSpPr/>
          <p:nvPr/>
        </p:nvGrpSpPr>
        <p:grpSpPr>
          <a:xfrm>
            <a:off x="2710296" y="1934094"/>
            <a:ext cx="829939" cy="676953"/>
            <a:chOff x="2710296" y="2086494"/>
            <a:chExt cx="829939" cy="676953"/>
          </a:xfrm>
        </p:grpSpPr>
        <p:sp>
          <p:nvSpPr>
            <p:cNvPr id="968" name="Google Shape;968;p76"/>
            <p:cNvSpPr/>
            <p:nvPr/>
          </p:nvSpPr>
          <p:spPr>
            <a:xfrm>
              <a:off x="2710296" y="2203961"/>
              <a:ext cx="535500" cy="348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76"/>
            <p:cNvSpPr/>
            <p:nvPr/>
          </p:nvSpPr>
          <p:spPr>
            <a:xfrm>
              <a:off x="2760108" y="2256607"/>
              <a:ext cx="535500" cy="3489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76"/>
            <p:cNvSpPr/>
            <p:nvPr/>
          </p:nvSpPr>
          <p:spPr>
            <a:xfrm>
              <a:off x="2909544" y="2414547"/>
              <a:ext cx="535500" cy="348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76"/>
            <p:cNvSpPr txBox="1"/>
            <p:nvPr/>
          </p:nvSpPr>
          <p:spPr>
            <a:xfrm rot="2399996">
              <a:off x="3252222" y="2150844"/>
              <a:ext cx="260429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… </a:t>
              </a:r>
              <a:endParaRPr/>
            </a:p>
          </p:txBody>
        </p:sp>
      </p:grpSp>
      <p:cxnSp>
        <p:nvCxnSpPr>
          <p:cNvPr id="972" name="Google Shape;972;p76"/>
          <p:cNvCxnSpPr/>
          <p:nvPr/>
        </p:nvCxnSpPr>
        <p:spPr>
          <a:xfrm>
            <a:off x="1818125" y="1349213"/>
            <a:ext cx="300" cy="1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73" name="Google Shape;973;p76"/>
          <p:cNvCxnSpPr/>
          <p:nvPr/>
        </p:nvCxnSpPr>
        <p:spPr>
          <a:xfrm>
            <a:off x="3494525" y="1349213"/>
            <a:ext cx="300" cy="1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74" name="Google Shape;974;p76"/>
          <p:cNvCxnSpPr/>
          <p:nvPr/>
        </p:nvCxnSpPr>
        <p:spPr>
          <a:xfrm>
            <a:off x="5856725" y="1349213"/>
            <a:ext cx="300" cy="1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75" name="Google Shape;975;p76"/>
          <p:cNvCxnSpPr/>
          <p:nvPr/>
        </p:nvCxnSpPr>
        <p:spPr>
          <a:xfrm>
            <a:off x="7304525" y="1349213"/>
            <a:ext cx="300" cy="1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976" name="Google Shape;976;p76"/>
          <p:cNvGrpSpPr/>
          <p:nvPr/>
        </p:nvGrpSpPr>
        <p:grpSpPr>
          <a:xfrm>
            <a:off x="4386696" y="1934094"/>
            <a:ext cx="829939" cy="676953"/>
            <a:chOff x="2710296" y="2086494"/>
            <a:chExt cx="829939" cy="676953"/>
          </a:xfrm>
        </p:grpSpPr>
        <p:sp>
          <p:nvSpPr>
            <p:cNvPr id="977" name="Google Shape;977;p76"/>
            <p:cNvSpPr/>
            <p:nvPr/>
          </p:nvSpPr>
          <p:spPr>
            <a:xfrm>
              <a:off x="2710296" y="2203961"/>
              <a:ext cx="535500" cy="348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76"/>
            <p:cNvSpPr/>
            <p:nvPr/>
          </p:nvSpPr>
          <p:spPr>
            <a:xfrm>
              <a:off x="2760108" y="2256607"/>
              <a:ext cx="535500" cy="3489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76"/>
            <p:cNvSpPr/>
            <p:nvPr/>
          </p:nvSpPr>
          <p:spPr>
            <a:xfrm>
              <a:off x="2909544" y="2414547"/>
              <a:ext cx="535500" cy="348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76"/>
            <p:cNvSpPr txBox="1"/>
            <p:nvPr/>
          </p:nvSpPr>
          <p:spPr>
            <a:xfrm rot="2399996">
              <a:off x="3252222" y="2150844"/>
              <a:ext cx="260429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… </a:t>
              </a:r>
              <a:endParaRPr/>
            </a:p>
          </p:txBody>
        </p:sp>
      </p:grpSp>
      <p:cxnSp>
        <p:nvCxnSpPr>
          <p:cNvPr id="981" name="Google Shape;981;p76"/>
          <p:cNvCxnSpPr/>
          <p:nvPr/>
        </p:nvCxnSpPr>
        <p:spPr>
          <a:xfrm>
            <a:off x="3075475" y="1721050"/>
            <a:ext cx="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982" name="Google Shape;982;p76"/>
          <p:cNvCxnSpPr/>
          <p:nvPr/>
        </p:nvCxnSpPr>
        <p:spPr>
          <a:xfrm>
            <a:off x="4675675" y="1721050"/>
            <a:ext cx="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983" name="Google Shape;983;p76"/>
          <p:cNvCxnSpPr/>
          <p:nvPr/>
        </p:nvCxnSpPr>
        <p:spPr>
          <a:xfrm>
            <a:off x="5464600" y="1721050"/>
            <a:ext cx="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984" name="Google Shape;984;p76"/>
          <p:cNvSpPr/>
          <p:nvPr/>
        </p:nvSpPr>
        <p:spPr>
          <a:xfrm>
            <a:off x="5416325" y="2086675"/>
            <a:ext cx="104100" cy="505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5" name="Google Shape;985;p76"/>
          <p:cNvCxnSpPr/>
          <p:nvPr/>
        </p:nvCxnSpPr>
        <p:spPr>
          <a:xfrm>
            <a:off x="6912400" y="1721050"/>
            <a:ext cx="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986" name="Google Shape;986;p76"/>
          <p:cNvSpPr/>
          <p:nvPr/>
        </p:nvSpPr>
        <p:spPr>
          <a:xfrm>
            <a:off x="6864125" y="2086675"/>
            <a:ext cx="104100" cy="505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77"/>
          <p:cNvSpPr txBox="1"/>
          <p:nvPr>
            <p:ph idx="1" type="subTitle"/>
          </p:nvPr>
        </p:nvSpPr>
        <p:spPr>
          <a:xfrm>
            <a:off x="276150" y="169625"/>
            <a:ext cx="8591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b="1" lang="en" sz="2400">
                <a:solidFill>
                  <a:srgbClr val="434343"/>
                </a:solidFill>
              </a:rPr>
              <a:t>Computer Vision: Image Classification</a:t>
            </a:r>
            <a:endParaRPr b="1" sz="2400">
              <a:solidFill>
                <a:srgbClr val="434343"/>
              </a:solidFill>
            </a:endParaRPr>
          </a:p>
        </p:txBody>
      </p:sp>
      <p:sp>
        <p:nvSpPr>
          <p:cNvPr id="993" name="Google Shape;993;p77"/>
          <p:cNvSpPr txBox="1"/>
          <p:nvPr/>
        </p:nvSpPr>
        <p:spPr>
          <a:xfrm>
            <a:off x="355550" y="700800"/>
            <a:ext cx="826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do the W’s learn?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First layer</a:t>
            </a:r>
            <a:endParaRPr sz="2000"/>
          </a:p>
        </p:txBody>
      </p:sp>
      <p:pic>
        <p:nvPicPr>
          <p:cNvPr descr="Screenshot 2016-12-09 at 5.49.23 PM.png" id="994" name="Google Shape;99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725" y="1564025"/>
            <a:ext cx="7143375" cy="27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7"/>
          <p:cNvSpPr txBox="1"/>
          <p:nvPr/>
        </p:nvSpPr>
        <p:spPr>
          <a:xfrm>
            <a:off x="0" y="4587000"/>
            <a:ext cx="91440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Alex Krizhevsky et al, “ImageNet Classification with Deep Convolutional Neural Networks”, NIPS 2012</a:t>
            </a:r>
            <a:endParaRPr/>
          </a:p>
        </p:txBody>
      </p:sp>
      <p:sp>
        <p:nvSpPr>
          <p:cNvPr id="996" name="Google Shape;996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78"/>
          <p:cNvSpPr txBox="1"/>
          <p:nvPr>
            <p:ph idx="1" type="subTitle"/>
          </p:nvPr>
        </p:nvSpPr>
        <p:spPr>
          <a:xfrm>
            <a:off x="276150" y="169625"/>
            <a:ext cx="8591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b="1" lang="en" sz="2400">
                <a:solidFill>
                  <a:srgbClr val="434343"/>
                </a:solidFill>
              </a:rPr>
              <a:t>Computer Vision: Image Classification</a:t>
            </a:r>
            <a:endParaRPr b="1" sz="2400">
              <a:solidFill>
                <a:srgbClr val="434343"/>
              </a:solidFill>
            </a:endParaRPr>
          </a:p>
        </p:txBody>
      </p:sp>
      <p:sp>
        <p:nvSpPr>
          <p:cNvPr id="1002" name="Google Shape;1002;p78"/>
          <p:cNvSpPr txBox="1"/>
          <p:nvPr/>
        </p:nvSpPr>
        <p:spPr>
          <a:xfrm>
            <a:off x="355550" y="700800"/>
            <a:ext cx="8260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do the W’s learn?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Higher layers</a:t>
            </a:r>
            <a:endParaRPr sz="2000"/>
          </a:p>
        </p:txBody>
      </p:sp>
      <p:pic>
        <p:nvPicPr>
          <p:cNvPr descr="Screenshot 2016-12-09 at 5.42.53 PM.png" id="1003" name="Google Shape;100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5" y="1656174"/>
            <a:ext cx="9143999" cy="2456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78"/>
          <p:cNvSpPr txBox="1"/>
          <p:nvPr/>
        </p:nvSpPr>
        <p:spPr>
          <a:xfrm>
            <a:off x="0" y="4358400"/>
            <a:ext cx="91440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[2] Honglak Lee et al, “Convolutional Deep Belief Networks for Scalable Unsupervised Learning of Hierarchical Representations”, ICML 2009</a:t>
            </a:r>
            <a:endParaRPr/>
          </a:p>
        </p:txBody>
      </p:sp>
      <p:sp>
        <p:nvSpPr>
          <p:cNvPr id="1005" name="Google Shape;1005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7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to Neuroscience</a:t>
            </a:r>
            <a:endParaRPr/>
          </a:p>
        </p:txBody>
      </p:sp>
      <p:sp>
        <p:nvSpPr>
          <p:cNvPr id="1011" name="Google Shape;1011;p79"/>
          <p:cNvSpPr txBox="1"/>
          <p:nvPr>
            <p:ph idx="1" type="body"/>
          </p:nvPr>
        </p:nvSpPr>
        <p:spPr>
          <a:xfrm>
            <a:off x="311700" y="69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" sz="2400"/>
              <a:t>Do these look familiar?</a:t>
            </a:r>
            <a:endParaRPr sz="2400"/>
          </a:p>
        </p:txBody>
      </p:sp>
      <p:pic>
        <p:nvPicPr>
          <p:cNvPr descr="Screenshot 2016-12-09 at 5.49.23 PM.png" id="1012" name="Google Shape;101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692" y="33075"/>
            <a:ext cx="3980758" cy="15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79"/>
          <p:cNvSpPr txBox="1"/>
          <p:nvPr>
            <p:ph idx="1" type="body"/>
          </p:nvPr>
        </p:nvSpPr>
        <p:spPr>
          <a:xfrm>
            <a:off x="235500" y="1685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" sz="2400"/>
              <a:t>Neuroscientists recognize it as Retina V1 in Visual Cortex.</a:t>
            </a:r>
            <a:endParaRPr sz="2400"/>
          </a:p>
        </p:txBody>
      </p:sp>
      <p:pic>
        <p:nvPicPr>
          <p:cNvPr id="1014" name="Google Shape;101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6250" y="2156400"/>
            <a:ext cx="4428176" cy="20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79"/>
          <p:cNvSpPr txBox="1"/>
          <p:nvPr/>
        </p:nvSpPr>
        <p:spPr>
          <a:xfrm>
            <a:off x="42450" y="4457700"/>
            <a:ext cx="90591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Daugman, “</a:t>
            </a:r>
            <a:r>
              <a:rPr lang="en"/>
              <a:t>Two-dimensional spectral analysis of cortical receptive field profiles”, Vision Research,1980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Daugman, “Uncertainty relation for resolution in space, spatial frequency, and orientation optimized by two-dimensional visual cortical filters”, Journal of the Optical Society of America, 1985 (</a:t>
            </a:r>
            <a:r>
              <a:rPr lang="en" u="sng">
                <a:solidFill>
                  <a:srgbClr val="1155CC"/>
                </a:solidFill>
                <a:hlinkClick r:id="rId5"/>
              </a:rPr>
              <a:t>paper link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022" name="Google Shape;1022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" sz="2400"/>
              <a:t>What is Machine Learning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is TensorFlow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TensorFlow Document Classification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023" name="Google Shape;1023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24" name="Google Shape;1024;p80"/>
          <p:cNvCxnSpPr/>
          <p:nvPr/>
        </p:nvCxnSpPr>
        <p:spPr>
          <a:xfrm>
            <a:off x="3694775" y="1875450"/>
            <a:ext cx="9321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8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TensorFlow?</a:t>
            </a:r>
            <a:endParaRPr/>
          </a:p>
        </p:txBody>
      </p:sp>
      <p:sp>
        <p:nvSpPr>
          <p:cNvPr id="1030" name="Google Shape;1030;p81"/>
          <p:cNvSpPr txBox="1"/>
          <p:nvPr>
            <p:ph idx="1" type="body"/>
          </p:nvPr>
        </p:nvSpPr>
        <p:spPr>
          <a:xfrm>
            <a:off x="311700" y="695275"/>
            <a:ext cx="8520600" cy="42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Framework for doing math.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According to co-founder of OpenAI, </a:t>
            </a:r>
            <a:r>
              <a:rPr lang="en">
                <a:solidFill>
                  <a:srgbClr val="000000"/>
                </a:solidFill>
              </a:rPr>
              <a:t>Wojciech Zaremba, it is “</a:t>
            </a:r>
            <a:r>
              <a:rPr b="1" i="1" lang="en">
                <a:solidFill>
                  <a:srgbClr val="000000"/>
                </a:solidFill>
              </a:rPr>
              <a:t>the best abstraction for coding Machine Learning programs.”</a:t>
            </a:r>
            <a:r>
              <a:rPr b="1" lang="en">
                <a:solidFill>
                  <a:srgbClr val="000000"/>
                </a:solidFill>
              </a:rPr>
              <a:t>,</a:t>
            </a:r>
            <a:r>
              <a:rPr lang="en">
                <a:solidFill>
                  <a:srgbClr val="000000"/>
                </a:solidFill>
              </a:rPr>
              <a:t> where he mentioned it over friends dinner.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Included in your python as “import tensorflow as tf”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Interface is in Python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Python is used to </a:t>
            </a:r>
            <a:r>
              <a:rPr i="1" lang="en">
                <a:solidFill>
                  <a:srgbClr val="000000"/>
                </a:solidFill>
              </a:rPr>
              <a:t>define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i="1" lang="en">
                <a:solidFill>
                  <a:srgbClr val="000000"/>
                </a:solidFill>
              </a:rPr>
              <a:t>invoke </a:t>
            </a:r>
            <a:r>
              <a:rPr lang="en">
                <a:solidFill>
                  <a:srgbClr val="000000"/>
                </a:solidFill>
              </a:rPr>
              <a:t>computations.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“Computation” is a Directed Acyclic Graph (DAG).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Execution is in C++ [can be on CPU or GPU]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As soon as you initialize a “tf.Session” variable in Python, a C++ backend will automatically get started for you, listen on some TCP port, and the python will connect to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There are a *</a:t>
            </a:r>
            <a:r>
              <a:rPr b="1" lang="en">
                <a:solidFill>
                  <a:srgbClr val="000000"/>
                </a:solidFill>
              </a:rPr>
              <a:t>ton</a:t>
            </a:r>
            <a:r>
              <a:rPr lang="en">
                <a:solidFill>
                  <a:srgbClr val="000000"/>
                </a:solidFill>
              </a:rPr>
              <a:t>* of TensorFlow add-on Frameworks, most popular: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Slim: Reduces lines of code by grouping common operations into single functions.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Keras: Makes Tensorflow look like sklearn (i.e. </a:t>
            </a:r>
            <a:r>
              <a:rPr b="1" lang="en">
                <a:solidFill>
                  <a:srgbClr val="000000"/>
                </a:solidFill>
              </a:rPr>
              <a:t>model.fit()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You can always mix-and-match Frameworks!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However, we will focus on </a:t>
            </a:r>
            <a:r>
              <a:rPr b="1" lang="en">
                <a:solidFill>
                  <a:srgbClr val="000000"/>
                </a:solidFill>
              </a:rPr>
              <a:t>barebones tensorflow</a:t>
            </a:r>
            <a:r>
              <a:rPr lang="en">
                <a:solidFill>
                  <a:srgbClr val="000000"/>
                </a:solidFill>
              </a:rPr>
              <a:t>. Can be verbose but useful e.g. to implement your own operations and/or optimization algorithms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31" name="Google Shape;1031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82"/>
          <p:cNvSpPr txBox="1"/>
          <p:nvPr>
            <p:ph type="title"/>
          </p:nvPr>
        </p:nvSpPr>
        <p:spPr>
          <a:xfrm>
            <a:off x="311700" y="130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Tensor in TensorFlow?</a:t>
            </a:r>
            <a:endParaRPr/>
          </a:p>
        </p:txBody>
      </p:sp>
      <p:sp>
        <p:nvSpPr>
          <p:cNvPr id="1037" name="Google Shape;1037;p82"/>
          <p:cNvSpPr txBox="1"/>
          <p:nvPr>
            <p:ph idx="1" type="body"/>
          </p:nvPr>
        </p:nvSpPr>
        <p:spPr>
          <a:xfrm>
            <a:off x="341650" y="748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Tensor: Node in the DAG.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Leaf nodes (i.e. without incoming edges) can be one of:</a:t>
            </a:r>
            <a:endParaRPr>
              <a:solidFill>
                <a:srgbClr val="000000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Placeholder (has no value, must be fed when evaluating DAG)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Variable (has a value, permanently stored in TensorFlow’s memory [on CPU or GPU])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Dataset Readers (Creates a </a:t>
            </a:r>
            <a:r>
              <a:rPr i="1" lang="en">
                <a:solidFill>
                  <a:srgbClr val="000000"/>
                </a:solidFill>
              </a:rPr>
              <a:t>Reader Buffer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Not covered in this talk. A good tutorial is on: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https://www.tensorflow.org/api_guides/python/reading_data</a:t>
            </a:r>
            <a:r>
              <a:rPr lang="en"/>
              <a:t>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Intermediate nodes (with incoming edges) are </a:t>
            </a:r>
            <a:r>
              <a:rPr i="1" lang="en">
                <a:solidFill>
                  <a:srgbClr val="000000"/>
                </a:solidFill>
              </a:rPr>
              <a:t>Expressions</a:t>
            </a:r>
            <a:r>
              <a:rPr lang="en">
                <a:solidFill>
                  <a:srgbClr val="000000"/>
                </a:solidFill>
              </a:rPr>
              <a:t> of Tensors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Tensor is a class that over overloads all math operators: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+, -, *, /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(The above default to element-wise)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38" name="Google Shape;1038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83"/>
          <p:cNvSpPr txBox="1"/>
          <p:nvPr>
            <p:ph type="title"/>
          </p:nvPr>
        </p:nvSpPr>
        <p:spPr>
          <a:xfrm>
            <a:off x="311700" y="15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First Tensorflow Program!</a:t>
            </a:r>
            <a:endParaRPr/>
          </a:p>
        </p:txBody>
      </p:sp>
      <p:sp>
        <p:nvSpPr>
          <p:cNvPr id="1044" name="Google Shape;1044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83"/>
          <p:cNvSpPr txBox="1"/>
          <p:nvPr/>
        </p:nvSpPr>
        <p:spPr>
          <a:xfrm>
            <a:off x="311700" y="847675"/>
            <a:ext cx="53082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77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800"/>
                </a:solidFill>
              </a:rPr>
              <a:t>import</a:t>
            </a:r>
            <a:r>
              <a:rPr lang="en" sz="1800">
                <a:solidFill>
                  <a:srgbClr val="333333"/>
                </a:solidFill>
              </a:rPr>
              <a:t> </a:t>
            </a:r>
            <a:r>
              <a:rPr b="1" lang="en" sz="1800">
                <a:solidFill>
                  <a:srgbClr val="0E84B5"/>
                </a:solidFill>
              </a:rPr>
              <a:t>tensorflow</a:t>
            </a:r>
            <a:r>
              <a:rPr lang="en" sz="1800">
                <a:solidFill>
                  <a:srgbClr val="333333"/>
                </a:solidFill>
              </a:rPr>
              <a:t> </a:t>
            </a:r>
            <a:r>
              <a:rPr b="1" lang="en" sz="1800">
                <a:solidFill>
                  <a:srgbClr val="008800"/>
                </a:solidFill>
              </a:rPr>
              <a:t>as</a:t>
            </a:r>
            <a:r>
              <a:rPr lang="en" sz="1800">
                <a:solidFill>
                  <a:srgbClr val="333333"/>
                </a:solidFill>
              </a:rPr>
              <a:t> </a:t>
            </a:r>
            <a:r>
              <a:rPr b="1" lang="en" sz="1800">
                <a:solidFill>
                  <a:srgbClr val="0E84B5"/>
                </a:solidFill>
              </a:rPr>
              <a:t>tf</a:t>
            </a:r>
            <a:br>
              <a:rPr lang="en" sz="1800">
                <a:solidFill>
                  <a:srgbClr val="333333"/>
                </a:solidFill>
              </a:rPr>
            </a:br>
            <a:br>
              <a:rPr lang="en" sz="1800">
                <a:solidFill>
                  <a:srgbClr val="333333"/>
                </a:solidFill>
              </a:rPr>
            </a:br>
            <a:r>
              <a:rPr lang="en" sz="1800">
                <a:solidFill>
                  <a:srgbClr val="333333"/>
                </a:solidFill>
              </a:rPr>
              <a:t>a = tf.placeholder(tf.float32, [])</a:t>
            </a:r>
            <a:br>
              <a:rPr lang="en" sz="1800">
                <a:solidFill>
                  <a:srgbClr val="333333"/>
                </a:solidFill>
              </a:rPr>
            </a:br>
            <a:r>
              <a:rPr lang="en" sz="1800">
                <a:solidFill>
                  <a:srgbClr val="333333"/>
                </a:solidFill>
              </a:rPr>
              <a:t>b = tf.placeholder(tf.float32, [])</a:t>
            </a:r>
            <a:br>
              <a:rPr lang="en" sz="1800">
                <a:solidFill>
                  <a:srgbClr val="333333"/>
                </a:solidFill>
              </a:rPr>
            </a:br>
            <a:r>
              <a:rPr lang="en" sz="1800">
                <a:solidFill>
                  <a:srgbClr val="333333"/>
                </a:solidFill>
              </a:rPr>
              <a:t>y = a * b</a:t>
            </a:r>
            <a:br>
              <a:rPr lang="en" sz="1800">
                <a:solidFill>
                  <a:srgbClr val="333333"/>
                </a:solidFill>
              </a:rPr>
            </a:br>
            <a:br>
              <a:rPr lang="en" sz="1800">
                <a:solidFill>
                  <a:srgbClr val="333333"/>
                </a:solidFill>
              </a:rPr>
            </a:br>
            <a:r>
              <a:rPr lang="en" sz="1800">
                <a:solidFill>
                  <a:srgbClr val="333333"/>
                </a:solidFill>
              </a:rPr>
              <a:t>sess = tf.Session()  </a:t>
            </a:r>
            <a:r>
              <a:rPr lang="en" sz="1800">
                <a:solidFill>
                  <a:srgbClr val="888888"/>
                </a:solidFill>
              </a:rPr>
              <a:t># Starts C++ Backend</a:t>
            </a:r>
            <a:br>
              <a:rPr lang="en" sz="1800">
                <a:solidFill>
                  <a:srgbClr val="333333"/>
                </a:solidFill>
              </a:rPr>
            </a:br>
            <a:r>
              <a:rPr lang="en" sz="1800">
                <a:solidFill>
                  <a:srgbClr val="333333"/>
                </a:solidFill>
              </a:rPr>
              <a:t>sess.run(y, {a:</a:t>
            </a:r>
            <a:r>
              <a:rPr b="1" lang="en" sz="1800">
                <a:solidFill>
                  <a:srgbClr val="6600EE"/>
                </a:solidFill>
              </a:rPr>
              <a:t>2.5</a:t>
            </a:r>
            <a:r>
              <a:rPr lang="en" sz="1800">
                <a:solidFill>
                  <a:srgbClr val="333333"/>
                </a:solidFill>
              </a:rPr>
              <a:t>, b:</a:t>
            </a:r>
            <a:r>
              <a:rPr b="1" lang="en" sz="1800">
                <a:solidFill>
                  <a:srgbClr val="6600EE"/>
                </a:solidFill>
              </a:rPr>
              <a:t>3.0</a:t>
            </a:r>
            <a:r>
              <a:rPr lang="en" sz="1800">
                <a:solidFill>
                  <a:srgbClr val="333333"/>
                </a:solidFill>
              </a:rPr>
              <a:t>})</a:t>
            </a:r>
            <a:endParaRPr sz="1800">
              <a:solidFill>
                <a:srgbClr val="333333"/>
              </a:solidFill>
            </a:endParaRPr>
          </a:p>
        </p:txBody>
      </p:sp>
      <p:grpSp>
        <p:nvGrpSpPr>
          <p:cNvPr id="1046" name="Google Shape;1046;p83"/>
          <p:cNvGrpSpPr/>
          <p:nvPr/>
        </p:nvGrpSpPr>
        <p:grpSpPr>
          <a:xfrm>
            <a:off x="6800625" y="899463"/>
            <a:ext cx="1702250" cy="1963175"/>
            <a:chOff x="6800625" y="899463"/>
            <a:chExt cx="1702250" cy="1963175"/>
          </a:xfrm>
        </p:grpSpPr>
        <p:sp>
          <p:nvSpPr>
            <p:cNvPr id="1047" name="Google Shape;1047;p83"/>
            <p:cNvSpPr/>
            <p:nvPr/>
          </p:nvSpPr>
          <p:spPr>
            <a:xfrm>
              <a:off x="7407050" y="1784588"/>
              <a:ext cx="434100" cy="314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*</a:t>
              </a:r>
              <a:endParaRPr/>
            </a:p>
          </p:txBody>
        </p:sp>
        <p:sp>
          <p:nvSpPr>
            <p:cNvPr id="1048" name="Google Shape;1048;p83"/>
            <p:cNvSpPr/>
            <p:nvPr/>
          </p:nvSpPr>
          <p:spPr>
            <a:xfrm>
              <a:off x="6800625" y="2469038"/>
              <a:ext cx="374400" cy="393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</a:t>
              </a:r>
              <a:endParaRPr/>
            </a:p>
          </p:txBody>
        </p:sp>
        <p:sp>
          <p:nvSpPr>
            <p:cNvPr id="1049" name="Google Shape;1049;p83"/>
            <p:cNvSpPr/>
            <p:nvPr/>
          </p:nvSpPr>
          <p:spPr>
            <a:xfrm>
              <a:off x="8128475" y="2469038"/>
              <a:ext cx="374400" cy="393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</a:t>
              </a:r>
              <a:endParaRPr/>
            </a:p>
          </p:txBody>
        </p:sp>
        <p:sp>
          <p:nvSpPr>
            <p:cNvPr id="1050" name="Google Shape;1050;p83"/>
            <p:cNvSpPr/>
            <p:nvPr/>
          </p:nvSpPr>
          <p:spPr>
            <a:xfrm>
              <a:off x="7436900" y="899463"/>
              <a:ext cx="374400" cy="393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y</a:t>
              </a:r>
              <a:endParaRPr/>
            </a:p>
          </p:txBody>
        </p:sp>
        <p:cxnSp>
          <p:nvCxnSpPr>
            <p:cNvPr id="1051" name="Google Shape;1051;p83"/>
            <p:cNvCxnSpPr>
              <a:stCxn id="1047" idx="0"/>
              <a:endCxn id="1050" idx="4"/>
            </p:cNvCxnSpPr>
            <p:nvPr/>
          </p:nvCxnSpPr>
          <p:spPr>
            <a:xfrm rot="10800000">
              <a:off x="7624100" y="1293188"/>
              <a:ext cx="0" cy="49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52" name="Google Shape;1052;p83"/>
            <p:cNvCxnSpPr>
              <a:stCxn id="1048" idx="7"/>
              <a:endCxn id="1047" idx="2"/>
            </p:cNvCxnSpPr>
            <p:nvPr/>
          </p:nvCxnSpPr>
          <p:spPr>
            <a:xfrm flipH="1" rot="10800000">
              <a:off x="7120195" y="2098879"/>
              <a:ext cx="50400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53" name="Google Shape;1053;p83"/>
            <p:cNvCxnSpPr>
              <a:stCxn id="1049" idx="1"/>
              <a:endCxn id="1047" idx="2"/>
            </p:cNvCxnSpPr>
            <p:nvPr/>
          </p:nvCxnSpPr>
          <p:spPr>
            <a:xfrm rot="10800000">
              <a:off x="7624105" y="2098879"/>
              <a:ext cx="55920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054" name="Google Shape;1054;p83"/>
          <p:cNvCxnSpPr/>
          <p:nvPr/>
        </p:nvCxnSpPr>
        <p:spPr>
          <a:xfrm flipH="1" rot="10800000">
            <a:off x="404300" y="3228675"/>
            <a:ext cx="981000" cy="74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5" name="Google Shape;1055;p83"/>
          <p:cNvSpPr txBox="1"/>
          <p:nvPr>
            <p:ph idx="1" type="body"/>
          </p:nvPr>
        </p:nvSpPr>
        <p:spPr>
          <a:xfrm>
            <a:off x="109425" y="3834325"/>
            <a:ext cx="7726500" cy="13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You can run (i.e. evaluate) any node on the DAG.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You can also evaluate a list of nodes, in which case, run returns a list of same size as first argument. You can also run dicts.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It is also possible to run operations (a.k.a. ops, next)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056" name="Google Shape;1056;p83"/>
          <p:cNvCxnSpPr/>
          <p:nvPr/>
        </p:nvCxnSpPr>
        <p:spPr>
          <a:xfrm rot="10800000">
            <a:off x="2802900" y="3124675"/>
            <a:ext cx="461400" cy="17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7" name="Google Shape;1057;p83"/>
          <p:cNvSpPr txBox="1"/>
          <p:nvPr/>
        </p:nvSpPr>
        <p:spPr>
          <a:xfrm>
            <a:off x="3253050" y="3124675"/>
            <a:ext cx="57681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Feed dictionary. Must satisfy all DAG inputs for requested outputs.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25" name="Google Shape;22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" sz="2400"/>
              <a:t>What is Machine Learning </a:t>
            </a:r>
            <a:r>
              <a:rPr b="1" lang="en" sz="2400"/>
              <a:t>[quick recap]</a:t>
            </a:r>
            <a:endParaRPr b="1"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Major Components of ML programs.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Summary of “Deep Learning”.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Computer Vision example.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is TensorFlow </a:t>
            </a:r>
            <a:r>
              <a:rPr b="1" lang="en" sz="2400"/>
              <a:t>[Framework + Examples]</a:t>
            </a:r>
            <a:endParaRPr b="1"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Basics &amp; Toy Programs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TensorFlow for Document Classification </a:t>
            </a:r>
            <a:r>
              <a:rPr b="1" lang="en" sz="2400"/>
              <a:t>[Demonstration]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26" name="Google Shape;22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Optimization</a:t>
            </a:r>
            <a:endParaRPr/>
          </a:p>
        </p:txBody>
      </p:sp>
      <p:sp>
        <p:nvSpPr>
          <p:cNvPr id="1063" name="Google Shape;1063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4" name="Google Shape;1064;p84"/>
          <p:cNvSpPr txBox="1"/>
          <p:nvPr>
            <p:ph idx="1" type="body"/>
          </p:nvPr>
        </p:nvSpPr>
        <p:spPr>
          <a:xfrm>
            <a:off x="408900" y="1109100"/>
            <a:ext cx="8520600" cy="32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show a very basic problem: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using </a:t>
            </a:r>
            <a:r>
              <a:rPr b="1" lang="en">
                <a:solidFill>
                  <a:srgbClr val="000000"/>
                </a:solidFill>
              </a:rPr>
              <a:t>barebones</a:t>
            </a:r>
            <a:r>
              <a:rPr lang="en">
                <a:solidFill>
                  <a:srgbClr val="000000"/>
                </a:solidFill>
              </a:rPr>
              <a:t> TensorFlow.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Code is on next slide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\min_{w \in \mathbb{R}} \sum_i (x_i - w)^2" id="1065" name="Google Shape;1065;p8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6629" y="1109100"/>
            <a:ext cx="3260420" cy="4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85"/>
          <p:cNvSpPr txBox="1"/>
          <p:nvPr>
            <p:ph idx="1" type="body"/>
          </p:nvPr>
        </p:nvSpPr>
        <p:spPr>
          <a:xfrm>
            <a:off x="0" y="0"/>
            <a:ext cx="9144000" cy="51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77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800"/>
                </a:solidFill>
              </a:rPr>
              <a:t>import</a:t>
            </a:r>
            <a:r>
              <a:rPr lang="en">
                <a:solidFill>
                  <a:srgbClr val="333333"/>
                </a:solidFill>
              </a:rPr>
              <a:t> </a:t>
            </a:r>
            <a:r>
              <a:rPr b="1" lang="en">
                <a:solidFill>
                  <a:srgbClr val="0E84B5"/>
                </a:solidFill>
              </a:rPr>
              <a:t>tensorflow</a:t>
            </a:r>
            <a:r>
              <a:rPr lang="en">
                <a:solidFill>
                  <a:srgbClr val="333333"/>
                </a:solidFill>
              </a:rPr>
              <a:t> </a:t>
            </a:r>
            <a:r>
              <a:rPr b="1" lang="en">
                <a:solidFill>
                  <a:srgbClr val="008800"/>
                </a:solidFill>
              </a:rPr>
              <a:t>as</a:t>
            </a:r>
            <a:r>
              <a:rPr lang="en">
                <a:solidFill>
                  <a:srgbClr val="333333"/>
                </a:solidFill>
              </a:rPr>
              <a:t> </a:t>
            </a:r>
            <a:r>
              <a:rPr b="1" lang="en">
                <a:solidFill>
                  <a:srgbClr val="0E84B5"/>
                </a:solidFill>
              </a:rPr>
              <a:t>tf</a:t>
            </a:r>
            <a:br>
              <a:rPr lang="en">
                <a:solidFill>
                  <a:srgbClr val="333333"/>
                </a:solidFill>
              </a:rPr>
            </a:b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x_list = tf.placeholder(tf.float32, [</a:t>
            </a:r>
            <a:r>
              <a:rPr lang="en">
                <a:solidFill>
                  <a:srgbClr val="007020"/>
                </a:solidFill>
              </a:rPr>
              <a:t>None</a:t>
            </a:r>
            <a:r>
              <a:rPr lang="en">
                <a:solidFill>
                  <a:srgbClr val="333333"/>
                </a:solidFill>
              </a:rPr>
              <a:t>], name=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</a:rPr>
              <a:t>'x'</a:t>
            </a:r>
            <a:r>
              <a:rPr lang="en">
                <a:solidFill>
                  <a:srgbClr val="333333"/>
                </a:solidFill>
              </a:rPr>
              <a:t>)</a:t>
            </a: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w = tf.Variable(</a:t>
            </a:r>
            <a:r>
              <a:rPr b="1" lang="en">
                <a:solidFill>
                  <a:srgbClr val="6600EE"/>
                </a:solidFill>
              </a:rPr>
              <a:t>0.0</a:t>
            </a:r>
            <a:r>
              <a:rPr lang="en">
                <a:solidFill>
                  <a:srgbClr val="333333"/>
                </a:solidFill>
              </a:rPr>
              <a:t>, name=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</a:rPr>
              <a:t>'w'</a:t>
            </a:r>
            <a:r>
              <a:rPr lang="en">
                <a:solidFill>
                  <a:srgbClr val="333333"/>
                </a:solidFill>
              </a:rPr>
              <a:t>)</a:t>
            </a:r>
            <a:br>
              <a:rPr lang="en">
                <a:solidFill>
                  <a:srgbClr val="333333"/>
                </a:solidFill>
              </a:rPr>
            </a:b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error = (w - x_list) ** </a:t>
            </a:r>
            <a:r>
              <a:rPr b="1" lang="en">
                <a:solidFill>
                  <a:srgbClr val="0000DD"/>
                </a:solidFill>
              </a:rPr>
              <a:t>2   </a:t>
            </a:r>
            <a:r>
              <a:rPr lang="en">
                <a:solidFill>
                  <a:srgbClr val="888888"/>
                </a:solidFill>
              </a:rPr>
              <a:t># Note </a:t>
            </a:r>
            <a:r>
              <a:rPr lang="en" u="sng">
                <a:solidFill>
                  <a:schemeClr val="hlink"/>
                </a:solidFill>
                <a:hlinkClick r:id="rId3"/>
              </a:rPr>
              <a:t>broadcasting</a:t>
            </a:r>
            <a:r>
              <a:rPr lang="en">
                <a:solidFill>
                  <a:srgbClr val="888888"/>
                </a:solidFill>
              </a:rPr>
              <a:t>. error is a vector (not scalar).</a:t>
            </a: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grads = tf.gradients(error, [w]) </a:t>
            </a:r>
            <a:r>
              <a:rPr b="1" lang="en">
                <a:solidFill>
                  <a:srgbClr val="0000DD"/>
                </a:solidFill>
              </a:rPr>
              <a:t>  </a:t>
            </a:r>
            <a:r>
              <a:rPr lang="en">
                <a:solidFill>
                  <a:srgbClr val="888888"/>
                </a:solidFill>
              </a:rPr>
              <a:t># derivative of error w.r.t. scalar is a scalar. Sum implied</a:t>
            </a: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gw = grads[</a:t>
            </a:r>
            <a:r>
              <a:rPr b="1" lang="en">
                <a:solidFill>
                  <a:srgbClr val="0000DD"/>
                </a:solidFill>
              </a:rPr>
              <a:t>0</a:t>
            </a:r>
            <a:r>
              <a:rPr lang="en">
                <a:solidFill>
                  <a:srgbClr val="333333"/>
                </a:solidFill>
              </a:rPr>
              <a:t>]</a:t>
            </a: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learn_rate = </a:t>
            </a:r>
            <a:r>
              <a:rPr b="1" lang="en">
                <a:solidFill>
                  <a:srgbClr val="6600EE"/>
                </a:solidFill>
              </a:rPr>
              <a:t>0.05</a:t>
            </a:r>
            <a:br>
              <a:rPr lang="en">
                <a:solidFill>
                  <a:srgbClr val="333333"/>
                </a:solidFill>
              </a:rPr>
            </a:b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assign_op = w.assign(w - gw * learn_rate)</a:t>
            </a:r>
            <a:br>
              <a:rPr lang="en">
                <a:solidFill>
                  <a:srgbClr val="333333"/>
                </a:solidFill>
              </a:rPr>
            </a:b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sess = tf.Session()</a:t>
            </a: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sess.run(tf.global_variables_initializer())</a:t>
            </a:r>
            <a:br>
              <a:rPr lang="en">
                <a:solidFill>
                  <a:srgbClr val="333333"/>
                </a:solidFill>
              </a:rPr>
            </a:br>
            <a:r>
              <a:rPr b="1" lang="en">
                <a:solidFill>
                  <a:srgbClr val="008800"/>
                </a:solidFill>
              </a:rPr>
              <a:t>for</a:t>
            </a:r>
            <a:r>
              <a:rPr lang="en">
                <a:solidFill>
                  <a:srgbClr val="333333"/>
                </a:solidFill>
              </a:rPr>
              <a:t> i </a:t>
            </a:r>
            <a:r>
              <a:rPr b="1" lang="en">
                <a:solidFill>
                  <a:schemeClr val="dk1"/>
                </a:solidFill>
              </a:rPr>
              <a:t>in</a:t>
            </a:r>
            <a:r>
              <a:rPr lang="en">
                <a:solidFill>
                  <a:srgbClr val="333333"/>
                </a:solidFill>
              </a:rPr>
              <a:t> </a:t>
            </a:r>
            <a:r>
              <a:rPr lang="en">
                <a:solidFill>
                  <a:srgbClr val="007020"/>
                </a:solidFill>
              </a:rPr>
              <a:t>xrange</a:t>
            </a:r>
            <a:r>
              <a:rPr lang="en">
                <a:solidFill>
                  <a:srgbClr val="333333"/>
                </a:solidFill>
              </a:rPr>
              <a:t>(</a:t>
            </a:r>
            <a:r>
              <a:rPr b="1" lang="en">
                <a:solidFill>
                  <a:srgbClr val="0000DD"/>
                </a:solidFill>
              </a:rPr>
              <a:t>100</a:t>
            </a:r>
            <a:r>
              <a:rPr lang="en">
                <a:solidFill>
                  <a:srgbClr val="333333"/>
                </a:solidFill>
              </a:rPr>
              <a:t>):</a:t>
            </a: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  sess.run(assign_op, {x_list: [</a:t>
            </a:r>
            <a:r>
              <a:rPr b="1" lang="en">
                <a:solidFill>
                  <a:srgbClr val="0000DD"/>
                </a:solidFill>
              </a:rPr>
              <a:t>1</a:t>
            </a:r>
            <a:r>
              <a:rPr lang="en">
                <a:solidFill>
                  <a:srgbClr val="333333"/>
                </a:solidFill>
              </a:rPr>
              <a:t>,</a:t>
            </a:r>
            <a:r>
              <a:rPr b="1" lang="en">
                <a:solidFill>
                  <a:srgbClr val="0000DD"/>
                </a:solidFill>
              </a:rPr>
              <a:t>2</a:t>
            </a:r>
            <a:r>
              <a:rPr lang="en">
                <a:solidFill>
                  <a:srgbClr val="333333"/>
                </a:solidFill>
              </a:rPr>
              <a:t>,</a:t>
            </a:r>
            <a:r>
              <a:rPr b="1" lang="en">
                <a:solidFill>
                  <a:srgbClr val="0000DD"/>
                </a:solidFill>
              </a:rPr>
              <a:t>3</a:t>
            </a:r>
            <a:r>
              <a:rPr lang="en">
                <a:solidFill>
                  <a:srgbClr val="333333"/>
                </a:solidFill>
              </a:rPr>
              <a:t>,</a:t>
            </a:r>
            <a:r>
              <a:rPr b="1" lang="en">
                <a:solidFill>
                  <a:srgbClr val="0000DD"/>
                </a:solidFill>
              </a:rPr>
              <a:t>4</a:t>
            </a:r>
            <a:r>
              <a:rPr lang="en">
                <a:solidFill>
                  <a:srgbClr val="333333"/>
                </a:solidFill>
              </a:rPr>
              <a:t>,</a:t>
            </a:r>
            <a:r>
              <a:rPr b="1" lang="en">
                <a:solidFill>
                  <a:srgbClr val="0000DD"/>
                </a:solidFill>
              </a:rPr>
              <a:t>5</a:t>
            </a:r>
            <a:r>
              <a:rPr lang="en">
                <a:solidFill>
                  <a:srgbClr val="333333"/>
                </a:solidFill>
              </a:rPr>
              <a:t>]})  </a:t>
            </a:r>
            <a:r>
              <a:rPr lang="en">
                <a:solidFill>
                  <a:srgbClr val="888888"/>
                </a:solidFill>
              </a:rPr>
              <a:t># Mean should be 3.0</a:t>
            </a:r>
            <a:br>
              <a:rPr lang="en">
                <a:solidFill>
                  <a:srgbClr val="333333"/>
                </a:solidFill>
              </a:rPr>
            </a:br>
            <a:br>
              <a:rPr lang="en">
                <a:solidFill>
                  <a:srgbClr val="333333"/>
                </a:solidFill>
              </a:rPr>
            </a:br>
            <a:r>
              <a:rPr b="1" lang="en">
                <a:solidFill>
                  <a:srgbClr val="008800"/>
                </a:solidFill>
              </a:rPr>
              <a:t>print</a:t>
            </a:r>
            <a:r>
              <a:rPr lang="en">
                <a:solidFill>
                  <a:srgbClr val="333333"/>
                </a:solidFill>
              </a:rPr>
              <a:t> 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</a:rPr>
              <a:t>'Converged to </a:t>
            </a:r>
            <a:r>
              <a:rPr lang="en">
                <a:solidFill>
                  <a:srgbClr val="333333"/>
                </a:solidFill>
                <a:highlight>
                  <a:srgbClr val="EEEEEE"/>
                </a:highlight>
              </a:rPr>
              <a:t>%f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</a:rPr>
              <a:t>'</a:t>
            </a:r>
            <a:r>
              <a:rPr lang="en">
                <a:solidFill>
                  <a:srgbClr val="333333"/>
                </a:solidFill>
              </a:rPr>
              <a:t> % sess.run(w)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1071" name="Google Shape;1071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86"/>
          <p:cNvSpPr txBox="1"/>
          <p:nvPr>
            <p:ph type="title"/>
          </p:nvPr>
        </p:nvSpPr>
        <p:spPr>
          <a:xfrm>
            <a:off x="1694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Primitives</a:t>
            </a:r>
            <a:endParaRPr/>
          </a:p>
        </p:txBody>
      </p:sp>
      <p:sp>
        <p:nvSpPr>
          <p:cNvPr id="1077" name="Google Shape;1077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8" name="Google Shape;1078;p86"/>
          <p:cNvSpPr txBox="1"/>
          <p:nvPr>
            <p:ph idx="1" type="body"/>
          </p:nvPr>
        </p:nvSpPr>
        <p:spPr>
          <a:xfrm>
            <a:off x="76200" y="487500"/>
            <a:ext cx="8819700" cy="46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Tensor: Node in the DAG.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Leaf nodes </a:t>
            </a:r>
            <a:r>
              <a:rPr lang="en">
                <a:solidFill>
                  <a:srgbClr val="000000"/>
                </a:solidFill>
              </a:rPr>
              <a:t>(i.e. without incoming edges) can be </a:t>
            </a:r>
            <a:r>
              <a:rPr lang="en">
                <a:solidFill>
                  <a:schemeClr val="dk1"/>
                </a:solidFill>
              </a:rPr>
              <a:t>“Placeholders”, </a:t>
            </a:r>
            <a:r>
              <a:rPr lang="en">
                <a:solidFill>
                  <a:srgbClr val="000000"/>
                </a:solidFill>
              </a:rPr>
              <a:t>“Dataset Readers”, or “Variables”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Intermediate nodes (with incoming edges) are </a:t>
            </a:r>
            <a:r>
              <a:rPr i="1" lang="en">
                <a:solidFill>
                  <a:srgbClr val="000000"/>
                </a:solidFill>
              </a:rPr>
              <a:t>Expressions</a:t>
            </a:r>
            <a:r>
              <a:rPr lang="en">
                <a:solidFill>
                  <a:srgbClr val="000000"/>
                </a:solidFill>
              </a:rPr>
              <a:t> of Tensors.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Gradients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E.g. grads = tf.gradients(y, [a])[0]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Assign Operators.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Applicable to Variables but not Placeholders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Collections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While constructing Model, most functions automatically adds Tensors to collections. Model Optimization retrieves Tensors from collections.</a:t>
            </a:r>
            <a:endParaRPr>
              <a:solidFill>
                <a:srgbClr val="000000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tf.global_variables()</a:t>
            </a:r>
            <a:endParaRPr>
              <a:solidFill>
                <a:srgbClr val="000000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tf.trainable_variables()  # By default, all variables are made “trainable”</a:t>
            </a:r>
            <a:endParaRPr>
              <a:solidFill>
                <a:srgbClr val="000000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tf.losses.get_regularization_losses()</a:t>
            </a:r>
            <a:endParaRPr>
              <a:solidFill>
                <a:srgbClr val="000000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tf.losses.get_losses()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Summary Operators [Allows on TensorBoard, not in this talk, but on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>
                <a:solidFill>
                  <a:srgbClr val="000000"/>
                </a:solidFill>
              </a:rPr>
              <a:t>].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Save and Restore Operators [Not on this talk, but </a:t>
            </a:r>
            <a:r>
              <a:rPr lang="en" u="sng">
                <a:solidFill>
                  <a:schemeClr val="hlink"/>
                </a:solidFill>
                <a:hlinkClick r:id="rId4"/>
              </a:rPr>
              <a:t>here</a:t>
            </a:r>
            <a:r>
              <a:rPr lang="en">
                <a:solidFill>
                  <a:srgbClr val="000000"/>
                </a:solidFill>
              </a:rPr>
              <a:t>]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We will use Pickle to save and restore. [Recall, we focus on </a:t>
            </a:r>
            <a:r>
              <a:rPr b="1" i="1" lang="en">
                <a:solidFill>
                  <a:srgbClr val="000000"/>
                </a:solidFill>
              </a:rPr>
              <a:t>barebones TensorFlow</a:t>
            </a:r>
            <a:r>
              <a:rPr lang="en">
                <a:solidFill>
                  <a:srgbClr val="000000"/>
                </a:solidFill>
              </a:rPr>
              <a:t>]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87"/>
          <p:cNvSpPr txBox="1"/>
          <p:nvPr>
            <p:ph type="title"/>
          </p:nvPr>
        </p:nvSpPr>
        <p:spPr>
          <a:xfrm>
            <a:off x="311700" y="93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Features &amp; Tricks</a:t>
            </a:r>
            <a:endParaRPr/>
          </a:p>
        </p:txBody>
      </p:sp>
      <p:sp>
        <p:nvSpPr>
          <p:cNvPr id="1084" name="Google Shape;1084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5" name="Google Shape;1085;p87"/>
          <p:cNvSpPr txBox="1"/>
          <p:nvPr>
            <p:ph idx="1" type="body"/>
          </p:nvPr>
        </p:nvSpPr>
        <p:spPr>
          <a:xfrm>
            <a:off x="127275" y="665850"/>
            <a:ext cx="8924400" cy="3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Make is_training to be a Boolean Tensor.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During training steps: feed as True. During measuring accuracy on validation: feed as False.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 the former, it will do BatchNorm and Dropout. In the latter, it uses BatchNorm statistics and no Dropout.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Layers.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i="1" lang="en">
                <a:solidFill>
                  <a:srgbClr val="000000"/>
                </a:solidFill>
              </a:rPr>
              <a:t>fully-connected</a:t>
            </a:r>
            <a:r>
              <a:rPr lang="en">
                <a:solidFill>
                  <a:srgbClr val="000000"/>
                </a:solidFill>
              </a:rPr>
              <a:t> layer takes as input matrix of activations ℝ</a:t>
            </a:r>
            <a:r>
              <a:rPr baseline="30000" lang="en">
                <a:solidFill>
                  <a:srgbClr val="000000"/>
                </a:solidFill>
              </a:rPr>
              <a:t>b x d0</a:t>
            </a:r>
            <a:r>
              <a:rPr lang="en">
                <a:solidFill>
                  <a:srgbClr val="000000"/>
                </a:solidFill>
              </a:rPr>
              <a:t>, multiplies by (trainable variable) kernel matrix </a:t>
            </a:r>
            <a:r>
              <a:rPr lang="en">
                <a:solidFill>
                  <a:srgbClr val="000000"/>
                </a:solidFill>
              </a:rPr>
              <a:t>ℝ</a:t>
            </a:r>
            <a:r>
              <a:rPr baseline="30000" lang="en">
                <a:solidFill>
                  <a:srgbClr val="000000"/>
                </a:solidFill>
              </a:rPr>
              <a:t>d0 x d1</a:t>
            </a:r>
            <a:r>
              <a:rPr lang="en">
                <a:solidFill>
                  <a:srgbClr val="000000"/>
                </a:solidFill>
              </a:rPr>
              <a:t>, adds (trainable variable) bias vector ℝ</a:t>
            </a:r>
            <a:r>
              <a:rPr baseline="30000" lang="en">
                <a:solidFill>
                  <a:srgbClr val="000000"/>
                </a:solidFill>
              </a:rPr>
              <a:t>d1</a:t>
            </a:r>
            <a:r>
              <a:rPr lang="en">
                <a:solidFill>
                  <a:srgbClr val="000000"/>
                </a:solidFill>
              </a:rPr>
              <a:t>, passes through Batchnorm, then through element-wise nonlinearity. Also, add L2 regularization penalty on the kernel matrix.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The Kernel Matrix should </a:t>
            </a:r>
            <a:r>
              <a:rPr b="1" lang="en">
                <a:solidFill>
                  <a:srgbClr val="000000"/>
                </a:solidFill>
              </a:rPr>
              <a:t>not</a:t>
            </a:r>
            <a:r>
              <a:rPr lang="en">
                <a:solidFill>
                  <a:srgbClr val="000000"/>
                </a:solidFill>
              </a:rPr>
              <a:t> be initialized to all zero (like our toy example). Instead,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You can do each of the above as a separate line (using “pure barebones”), or can do all in one-line using </a:t>
            </a:r>
            <a:r>
              <a:rPr lang="en" u="sng">
                <a:solidFill>
                  <a:schemeClr val="hlink"/>
                </a:solidFill>
                <a:hlinkClick r:id="rId3"/>
              </a:rPr>
              <a:t>tf.contrib.layers.fully_connected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Saving and Restoring Variables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 personally use Pickle!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Example (Using Keras)</a:t>
            </a:r>
            <a:endParaRPr/>
          </a:p>
        </p:txBody>
      </p:sp>
      <p:sp>
        <p:nvSpPr>
          <p:cNvPr id="1091" name="Google Shape;1091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2" name="Google Shape;1092;p88"/>
          <p:cNvSpPr txBox="1"/>
          <p:nvPr>
            <p:ph idx="1" type="body"/>
          </p:nvPr>
        </p:nvSpPr>
        <p:spPr>
          <a:xfrm>
            <a:off x="187150" y="1482400"/>
            <a:ext cx="8924400" cy="26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I will only flash it for reference, as I prefer to use Barebones Tensorflow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Code is on next slide (borrowed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89"/>
          <p:cNvSpPr txBox="1"/>
          <p:nvPr>
            <p:ph idx="1" type="body"/>
          </p:nvPr>
        </p:nvSpPr>
        <p:spPr>
          <a:xfrm>
            <a:off x="0" y="0"/>
            <a:ext cx="9208800" cy="51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77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800"/>
                </a:solidFill>
              </a:rPr>
              <a:t>import</a:t>
            </a:r>
            <a:r>
              <a:rPr lang="en">
                <a:solidFill>
                  <a:srgbClr val="333333"/>
                </a:solidFill>
              </a:rPr>
              <a:t> </a:t>
            </a:r>
            <a:r>
              <a:rPr b="1" lang="en">
                <a:solidFill>
                  <a:srgbClr val="0E84B5"/>
                </a:solidFill>
              </a:rPr>
              <a:t>tensorflow</a:t>
            </a:r>
            <a:r>
              <a:rPr lang="en">
                <a:solidFill>
                  <a:srgbClr val="333333"/>
                </a:solidFill>
              </a:rPr>
              <a:t> </a:t>
            </a:r>
            <a:r>
              <a:rPr b="1" lang="en">
                <a:solidFill>
                  <a:srgbClr val="008800"/>
                </a:solidFill>
              </a:rPr>
              <a:t>as</a:t>
            </a:r>
            <a:r>
              <a:rPr lang="en">
                <a:solidFill>
                  <a:srgbClr val="333333"/>
                </a:solidFill>
              </a:rPr>
              <a:t> </a:t>
            </a:r>
            <a:r>
              <a:rPr b="1" lang="en">
                <a:solidFill>
                  <a:srgbClr val="0E84B5"/>
                </a:solidFill>
              </a:rPr>
              <a:t>tf</a:t>
            </a: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mnist = tf.keras.datasets.mnist</a:t>
            </a:r>
            <a:br>
              <a:rPr lang="en">
                <a:solidFill>
                  <a:srgbClr val="333333"/>
                </a:solidFill>
              </a:rPr>
            </a:b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(x_train, y_train),(x_test, y_test) = mnist.load_data()</a:t>
            </a: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x_train, x_test = x_train / </a:t>
            </a:r>
            <a:r>
              <a:rPr b="1" lang="en">
                <a:solidFill>
                  <a:srgbClr val="6600EE"/>
                </a:solidFill>
              </a:rPr>
              <a:t>255.0</a:t>
            </a:r>
            <a:r>
              <a:rPr lang="en">
                <a:solidFill>
                  <a:srgbClr val="333333"/>
                </a:solidFill>
              </a:rPr>
              <a:t>, x_test / </a:t>
            </a:r>
            <a:r>
              <a:rPr b="1" lang="en">
                <a:solidFill>
                  <a:srgbClr val="6600EE"/>
                </a:solidFill>
              </a:rPr>
              <a:t>255.0</a:t>
            </a:r>
            <a:br>
              <a:rPr lang="en">
                <a:solidFill>
                  <a:srgbClr val="333333"/>
                </a:solidFill>
              </a:rPr>
            </a:b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model = tf.keras.models.Sequential([</a:t>
            </a: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  tf.keras.layers.Flatten(input_shape=(</a:t>
            </a:r>
            <a:r>
              <a:rPr b="1" lang="en">
                <a:solidFill>
                  <a:srgbClr val="0000DD"/>
                </a:solidFill>
              </a:rPr>
              <a:t>28</a:t>
            </a:r>
            <a:r>
              <a:rPr lang="en">
                <a:solidFill>
                  <a:srgbClr val="333333"/>
                </a:solidFill>
              </a:rPr>
              <a:t>, </a:t>
            </a:r>
            <a:r>
              <a:rPr b="1" lang="en">
                <a:solidFill>
                  <a:srgbClr val="0000DD"/>
                </a:solidFill>
              </a:rPr>
              <a:t>28</a:t>
            </a:r>
            <a:r>
              <a:rPr lang="en">
                <a:solidFill>
                  <a:srgbClr val="333333"/>
                </a:solidFill>
              </a:rPr>
              <a:t>)),</a:t>
            </a: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  tf.keras.layers.Dense(</a:t>
            </a:r>
            <a:r>
              <a:rPr b="1" lang="en">
                <a:solidFill>
                  <a:srgbClr val="0000DD"/>
                </a:solidFill>
              </a:rPr>
              <a:t>512</a:t>
            </a:r>
            <a:r>
              <a:rPr lang="en">
                <a:solidFill>
                  <a:srgbClr val="333333"/>
                </a:solidFill>
              </a:rPr>
              <a:t>, activation=tf.nn.relu),</a:t>
            </a: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  tf.keras.layers.Dropout(</a:t>
            </a:r>
            <a:r>
              <a:rPr b="1" lang="en">
                <a:solidFill>
                  <a:srgbClr val="6600EE"/>
                </a:solidFill>
              </a:rPr>
              <a:t>0.2</a:t>
            </a:r>
            <a:r>
              <a:rPr lang="en">
                <a:solidFill>
                  <a:srgbClr val="333333"/>
                </a:solidFill>
              </a:rPr>
              <a:t>),</a:t>
            </a: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  tf.keras.layers.Dense(</a:t>
            </a:r>
            <a:r>
              <a:rPr b="1" lang="en">
                <a:solidFill>
                  <a:srgbClr val="0000DD"/>
                </a:solidFill>
              </a:rPr>
              <a:t>10</a:t>
            </a:r>
            <a:r>
              <a:rPr lang="en">
                <a:solidFill>
                  <a:srgbClr val="333333"/>
                </a:solidFill>
              </a:rPr>
              <a:t>, activation=tf.nn.softmax)</a:t>
            </a: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])</a:t>
            </a: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model.compile(optimizer=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</a:rPr>
              <a:t>'adam'</a:t>
            </a:r>
            <a:r>
              <a:rPr lang="en">
                <a:solidFill>
                  <a:srgbClr val="333333"/>
                </a:solidFill>
              </a:rPr>
              <a:t>,</a:t>
            </a: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              loss=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</a:rPr>
              <a:t>'sparse_categorical_crossentropy'</a:t>
            </a:r>
            <a:r>
              <a:rPr lang="en">
                <a:solidFill>
                  <a:srgbClr val="333333"/>
                </a:solidFill>
              </a:rPr>
              <a:t>,</a:t>
            </a: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              metrics=[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</a:rPr>
              <a:t>'accuracy'</a:t>
            </a:r>
            <a:r>
              <a:rPr lang="en">
                <a:solidFill>
                  <a:srgbClr val="333333"/>
                </a:solidFill>
              </a:rPr>
              <a:t>])</a:t>
            </a:r>
            <a:br>
              <a:rPr lang="en">
                <a:solidFill>
                  <a:srgbClr val="333333"/>
                </a:solidFill>
              </a:rPr>
            </a:b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model.fit(x_train, y_train, epochs=</a:t>
            </a:r>
            <a:r>
              <a:rPr b="1" lang="en">
                <a:solidFill>
                  <a:srgbClr val="0000DD"/>
                </a:solidFill>
              </a:rPr>
              <a:t>5</a:t>
            </a:r>
            <a:r>
              <a:rPr lang="en">
                <a:solidFill>
                  <a:srgbClr val="333333"/>
                </a:solidFill>
              </a:rPr>
              <a:t>)</a:t>
            </a: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model.evaluate(x_test, y_test)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104" name="Google Shape;1104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" sz="2400"/>
              <a:t>What is Machine Learning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is TensorFlow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TensorFlow Document Classification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105" name="Google Shape;1105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06" name="Google Shape;1106;p90"/>
          <p:cNvCxnSpPr/>
          <p:nvPr/>
        </p:nvCxnSpPr>
        <p:spPr>
          <a:xfrm>
            <a:off x="5918400" y="2290950"/>
            <a:ext cx="9321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Classification</a:t>
            </a:r>
            <a:r>
              <a:rPr lang="en"/>
              <a:t> (Using Barebones TensorFlow)</a:t>
            </a:r>
            <a:endParaRPr/>
          </a:p>
        </p:txBody>
      </p:sp>
      <p:sp>
        <p:nvSpPr>
          <p:cNvPr id="1112" name="Google Shape;1112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91"/>
          <p:cNvSpPr txBox="1"/>
          <p:nvPr>
            <p:ph idx="1" type="body"/>
          </p:nvPr>
        </p:nvSpPr>
        <p:spPr>
          <a:xfrm>
            <a:off x="187150" y="1482400"/>
            <a:ext cx="8924400" cy="26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will show TensorFlow code (</a:t>
            </a:r>
            <a:r>
              <a:rPr lang="en">
                <a:solidFill>
                  <a:schemeClr val="dk1"/>
                </a:solidFill>
              </a:rPr>
              <a:t>on: </a:t>
            </a:r>
            <a:r>
              <a:rPr lang="en" u="sng">
                <a:solidFill>
                  <a:schemeClr val="accent5"/>
                </a:solidFill>
                <a:hlinkClick r:id="rId3"/>
              </a:rPr>
              <a:t>http://sami.haija.org/cs544/DL1/code.py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General gist.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Given (X) and (Y): First is a matrix of input features (# docs x features) and second is target matrix (# of docs x number of classes)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Start with input matrix (X)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Apply a series of transformations to the matrix.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The last transformation produces h(X)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Add a loss term that encourages h(X) to be as similar as possible to matrix (Y)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9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Model</a:t>
            </a:r>
            <a:endParaRPr/>
          </a:p>
        </p:txBody>
      </p:sp>
      <p:sp>
        <p:nvSpPr>
          <p:cNvPr id="1119" name="Google Shape;1119;p92"/>
          <p:cNvSpPr txBox="1"/>
          <p:nvPr>
            <p:ph idx="1" type="body"/>
          </p:nvPr>
        </p:nvSpPr>
        <p:spPr>
          <a:xfrm>
            <a:off x="311700" y="771475"/>
            <a:ext cx="8520600" cy="40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save the parameters like:</a:t>
            </a:r>
            <a:endParaRPr/>
          </a:p>
          <a:p>
            <a:pPr indent="0" lvl="0" marL="0" rtl="0" algn="l">
              <a:lnSpc>
                <a:spcPct val="67708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800"/>
                </a:solidFill>
              </a:rPr>
              <a:t>import</a:t>
            </a:r>
            <a:r>
              <a:rPr lang="en">
                <a:solidFill>
                  <a:srgbClr val="333333"/>
                </a:solidFill>
              </a:rPr>
              <a:t> </a:t>
            </a:r>
            <a:r>
              <a:rPr b="1" lang="en">
                <a:solidFill>
                  <a:srgbClr val="0E84B5"/>
                </a:solidFill>
              </a:rPr>
              <a:t>pickle</a:t>
            </a: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var_dict = {v.name: v </a:t>
            </a:r>
            <a:r>
              <a:rPr b="1" lang="en">
                <a:solidFill>
                  <a:srgbClr val="008800"/>
                </a:solidFill>
              </a:rPr>
              <a:t>for</a:t>
            </a:r>
            <a:r>
              <a:rPr lang="en">
                <a:solidFill>
                  <a:srgbClr val="333333"/>
                </a:solidFill>
              </a:rPr>
              <a:t> v </a:t>
            </a:r>
            <a:r>
              <a:rPr b="1" lang="en">
                <a:solidFill>
                  <a:schemeClr val="dk1"/>
                </a:solidFill>
              </a:rPr>
              <a:t>in</a:t>
            </a:r>
            <a:r>
              <a:rPr lang="en">
                <a:solidFill>
                  <a:srgbClr val="333333"/>
                </a:solidFill>
              </a:rPr>
              <a:t> tf.global_variables()}</a:t>
            </a: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pickle.dump(sess.run(var_dict), </a:t>
            </a:r>
            <a:r>
              <a:rPr lang="en">
                <a:solidFill>
                  <a:srgbClr val="007020"/>
                </a:solidFill>
              </a:rPr>
              <a:t>open</a:t>
            </a:r>
            <a:r>
              <a:rPr lang="en">
                <a:solidFill>
                  <a:srgbClr val="333333"/>
                </a:solidFill>
              </a:rPr>
              <a:t>(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</a:rPr>
              <a:t>'trained_vars.pkl'</a:t>
            </a:r>
            <a:r>
              <a:rPr lang="en">
                <a:solidFill>
                  <a:srgbClr val="333333"/>
                </a:solidFill>
              </a:rPr>
              <a:t>, 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</a:rPr>
              <a:t>'w'</a:t>
            </a:r>
            <a:r>
              <a:rPr lang="en">
                <a:solidFill>
                  <a:srgbClr val="333333"/>
                </a:solidFill>
              </a:rPr>
              <a:t>))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677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restore like:</a:t>
            </a:r>
            <a:endParaRPr/>
          </a:p>
          <a:p>
            <a:pPr indent="0" lvl="0" marL="0" rtl="0" algn="l">
              <a:lnSpc>
                <a:spcPct val="67708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008800"/>
                </a:solidFill>
              </a:rPr>
              <a:t>import</a:t>
            </a:r>
            <a:r>
              <a:rPr lang="en">
                <a:solidFill>
                  <a:srgbClr val="333333"/>
                </a:solidFill>
              </a:rPr>
              <a:t> </a:t>
            </a:r>
            <a:r>
              <a:rPr b="1" lang="en">
                <a:solidFill>
                  <a:srgbClr val="0E84B5"/>
                </a:solidFill>
              </a:rPr>
              <a:t>pickle</a:t>
            </a: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var_values = pickle.load(</a:t>
            </a:r>
            <a:r>
              <a:rPr lang="en">
                <a:solidFill>
                  <a:srgbClr val="007020"/>
                </a:solidFill>
              </a:rPr>
              <a:t>open</a:t>
            </a:r>
            <a:r>
              <a:rPr lang="en">
                <a:solidFill>
                  <a:srgbClr val="333333"/>
                </a:solidFill>
              </a:rPr>
              <a:t>(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</a:rPr>
              <a:t>'trained_vars.pkl'</a:t>
            </a:r>
            <a:r>
              <a:rPr lang="en">
                <a:solidFill>
                  <a:srgbClr val="333333"/>
                </a:solidFill>
              </a:rPr>
              <a:t>))</a:t>
            </a: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assign_ops = [v.assign(var_values[v.name]) </a:t>
            </a:r>
            <a:r>
              <a:rPr b="1" lang="en">
                <a:solidFill>
                  <a:srgbClr val="008800"/>
                </a:solidFill>
              </a:rPr>
              <a:t>for</a:t>
            </a:r>
            <a:r>
              <a:rPr lang="en">
                <a:solidFill>
                  <a:srgbClr val="333333"/>
                </a:solidFill>
              </a:rPr>
              <a:t> v </a:t>
            </a:r>
            <a:r>
              <a:rPr b="1" lang="en">
                <a:solidFill>
                  <a:schemeClr val="dk1"/>
                </a:solidFill>
              </a:rPr>
              <a:t>in</a:t>
            </a:r>
            <a:r>
              <a:rPr lang="en">
                <a:solidFill>
                  <a:srgbClr val="333333"/>
                </a:solidFill>
              </a:rPr>
              <a:t> tf.global_variables()]</a:t>
            </a:r>
            <a:br>
              <a:rPr lang="en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</a:rPr>
              <a:t>sess.run(assign_ops)</a:t>
            </a:r>
            <a:endParaRPr>
              <a:solidFill>
                <a:srgbClr val="33333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Deep Learning Classes</a:t>
            </a:r>
            <a:endParaRPr/>
          </a:p>
        </p:txBody>
      </p:sp>
      <p:sp>
        <p:nvSpPr>
          <p:cNvPr id="1126" name="Google Shape;1126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powerful Machine Learning Models for NLP tasks (Machine Translation, Neural Word Models).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 code.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Flash Neural Machine Translation Github: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https://github.com/tensorflow/nmt</a:t>
            </a:r>
            <a:r>
              <a:rPr lang="en"/>
              <a:t> </a:t>
            </a:r>
            <a:endParaRPr/>
          </a:p>
        </p:txBody>
      </p:sp>
      <p:sp>
        <p:nvSpPr>
          <p:cNvPr id="1127" name="Google Shape;1127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32" name="Google Shape;23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" sz="2400"/>
              <a:t>What is Machine Learning </a:t>
            </a:r>
            <a:r>
              <a:rPr b="1" lang="en" sz="2400"/>
              <a:t>[quick recap]</a:t>
            </a:r>
            <a:endParaRPr b="1"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Major Components of ML programs.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Summary of “Deep Learning”.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Computer Vision example.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is TensorFlow </a:t>
            </a:r>
            <a:r>
              <a:rPr b="1" lang="en" sz="2400"/>
              <a:t>[Framework + Examples]</a:t>
            </a:r>
            <a:endParaRPr b="1"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Basics &amp; Toy Programs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TensorFlow for Document Classification </a:t>
            </a:r>
            <a:r>
              <a:rPr b="1" lang="en" sz="2400"/>
              <a:t>[Demonstration]</a:t>
            </a:r>
            <a:endParaRPr b="1"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Code walk-through and explanation.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33" name="Google Shape;23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attending!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1133" name="Google Shape;1133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Features</a:t>
            </a:r>
            <a:endParaRPr/>
          </a:p>
        </p:txBody>
      </p:sp>
      <p:sp>
        <p:nvSpPr>
          <p:cNvPr id="1139" name="Google Shape;1139;p95"/>
          <p:cNvSpPr txBox="1"/>
          <p:nvPr>
            <p:ph idx="1" type="body"/>
          </p:nvPr>
        </p:nvSpPr>
        <p:spPr>
          <a:xfrm>
            <a:off x="274275" y="910250"/>
            <a:ext cx="8520600" cy="39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Alternating Minimization</a:t>
            </a:r>
            <a:r>
              <a:rPr lang="en">
                <a:solidFill>
                  <a:srgbClr val="000000"/>
                </a:solidFill>
              </a:rPr>
              <a:t> [demonstrate live]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 some cases, you might be interested in partitioning the model parameters into subsets: update each subset together while holding other parameters fixed.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We did it at Google (e.g. attention network over videos, we update the attention parameters only when presenting with short videos and/or clean videos).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t</a:t>
            </a:r>
            <a:r>
              <a:rPr lang="en" u="sng">
                <a:solidFill>
                  <a:schemeClr val="hlink"/>
                </a:solidFill>
                <a:hlinkClick r:id="rId4"/>
              </a:rPr>
              <a:t>f.stop_gradient()</a:t>
            </a:r>
            <a:r>
              <a:rPr lang="en">
                <a:solidFill>
                  <a:srgbClr val="000000"/>
                </a:solidFill>
              </a:rPr>
              <a:t> is useful for not propagating gradients backwards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tf.custom_gradient()</a:t>
            </a:r>
            <a:r>
              <a:rPr lang="en"/>
              <a:t> </a:t>
            </a:r>
            <a:r>
              <a:rPr lang="en">
                <a:solidFill>
                  <a:srgbClr val="000000"/>
                </a:solidFill>
              </a:rPr>
              <a:t>is useful for implementing backprop through discrete output functions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Meta-Learning [Talk about]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40" name="Google Shape;1140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 ?</a:t>
            </a:r>
            <a:endParaRPr/>
          </a:p>
        </p:txBody>
      </p:sp>
      <p:sp>
        <p:nvSpPr>
          <p:cNvPr id="239" name="Google Shape;239;p41"/>
          <p:cNvSpPr txBox="1"/>
          <p:nvPr>
            <p:ph idx="1" type="body"/>
          </p:nvPr>
        </p:nvSpPr>
        <p:spPr>
          <a:xfrm>
            <a:off x="311700" y="712925"/>
            <a:ext cx="85206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Year PhD student. My advisors are Aram Galstyan and Greg V. Steeg.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Born and raised in Jordan. Also lived in Canada [and USA].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Arabic is my first language 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Before USC, I spent 4 years at Google AI, doing research in Computer Vision and Graph theory, where I: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published papers: NIPS, CVPR, KDD, CIKM.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helped with Computer Vision code went into YouTube and Google Photos.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interviewed ~300 candidates for Google and Google AI.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My current research interests are: </a:t>
            </a:r>
            <a:r>
              <a:rPr lang="en"/>
              <a:t>Graph Theory, Learning Theory and </a:t>
            </a:r>
            <a:r>
              <a:rPr lang="en"/>
              <a:t>Information Theory.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am relatively new to NLP 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excited and honored to be teaching you about Deep Learning and how to apply it !</a:t>
            </a:r>
            <a:endParaRPr/>
          </a:p>
        </p:txBody>
      </p:sp>
      <p:sp>
        <p:nvSpPr>
          <p:cNvPr id="240" name="Google Shape;24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idx="1" type="body"/>
          </p:nvPr>
        </p:nvSpPr>
        <p:spPr>
          <a:xfrm>
            <a:off x="22800" y="495550"/>
            <a:ext cx="9121200" cy="4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lang="en" sz="2400">
                <a:solidFill>
                  <a:srgbClr val="000000"/>
                </a:solidFill>
              </a:rPr>
              <a:t>Some of the most useful technical skills</a:t>
            </a:r>
            <a:r>
              <a:rPr lang="en" sz="2400">
                <a:solidFill>
                  <a:srgbClr val="000000"/>
                </a:solidFill>
              </a:rPr>
              <a:t> to learn in school. 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Useful for Research. You can minimize </a:t>
            </a:r>
            <a:r>
              <a:rPr i="1" lang="en" sz="2400">
                <a:solidFill>
                  <a:srgbClr val="000000"/>
                </a:solidFill>
              </a:rPr>
              <a:t>coding time</a:t>
            </a:r>
            <a:r>
              <a:rPr lang="en" sz="2400">
                <a:solidFill>
                  <a:srgbClr val="000000"/>
                </a:solidFill>
              </a:rPr>
              <a:t> by 10-fold and focus your energy on the application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Useful for the job market. If you learn this well, you will guarantee 6-digit salary (and people will fight over you)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Easy access to state-of-the-art techniques:</a:t>
            </a:r>
            <a:endParaRPr sz="2400">
              <a:solidFill>
                <a:srgbClr val="000000"/>
              </a:solidFill>
            </a:endParaRPr>
          </a:p>
          <a:p>
            <a: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■"/>
            </a:pPr>
            <a:r>
              <a:rPr lang="en" sz="2400">
                <a:solidFill>
                  <a:srgbClr val="000000"/>
                </a:solidFill>
              </a:rPr>
              <a:t>Optimization Algorithms (SGD, Adam, …)</a:t>
            </a:r>
            <a:endParaRPr sz="2400">
              <a:solidFill>
                <a:srgbClr val="000000"/>
              </a:solidFill>
            </a:endParaRPr>
          </a:p>
          <a:p>
            <a: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■"/>
            </a:pPr>
            <a:r>
              <a:rPr lang="en" sz="2400">
                <a:solidFill>
                  <a:srgbClr val="000000"/>
                </a:solidFill>
              </a:rPr>
              <a:t>Layers (Dense, Convolution, BatchNorm, Dropout)</a:t>
            </a:r>
            <a:endParaRPr sz="2400">
              <a:solidFill>
                <a:srgbClr val="000000"/>
              </a:solidFill>
            </a:endParaRPr>
          </a:p>
          <a:p>
            <a: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■"/>
            </a:pPr>
            <a:r>
              <a:rPr lang="en" sz="2400">
                <a:solidFill>
                  <a:srgbClr val="000000"/>
                </a:solidFill>
              </a:rPr>
              <a:t>Initialization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Even though NLP will be our main application, the skills learned are useful across other applications.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46" name="Google Shape;246;p42"/>
          <p:cNvSpPr txBox="1"/>
          <p:nvPr>
            <p:ph type="title"/>
          </p:nvPr>
        </p:nvSpPr>
        <p:spPr>
          <a:xfrm>
            <a:off x="22800" y="-95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Goals: Why Deep Learning and TensorFlow?</a:t>
            </a:r>
            <a:endParaRPr/>
          </a:p>
        </p:txBody>
      </p:sp>
      <p:sp>
        <p:nvSpPr>
          <p:cNvPr id="247" name="Google Shape;24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" sz="2400"/>
              <a:t>What is Machine Learning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is TensorFlow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TensorFlow Document Classification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54" name="Google Shape;25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43"/>
          <p:cNvCxnSpPr/>
          <p:nvPr/>
        </p:nvCxnSpPr>
        <p:spPr>
          <a:xfrm>
            <a:off x="4615675" y="1448700"/>
            <a:ext cx="9321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